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32"/>
  </p:notesMasterIdLst>
  <p:sldIdLst>
    <p:sldId id="257" r:id="rId3"/>
    <p:sldId id="263" r:id="rId4"/>
    <p:sldId id="299" r:id="rId5"/>
    <p:sldId id="266" r:id="rId6"/>
    <p:sldId id="298" r:id="rId7"/>
    <p:sldId id="300" r:id="rId8"/>
    <p:sldId id="301" r:id="rId9"/>
    <p:sldId id="289" r:id="rId10"/>
    <p:sldId id="297" r:id="rId11"/>
    <p:sldId id="278" r:id="rId12"/>
    <p:sldId id="292" r:id="rId13"/>
    <p:sldId id="304" r:id="rId14"/>
    <p:sldId id="302" r:id="rId15"/>
    <p:sldId id="303" r:id="rId16"/>
    <p:sldId id="291" r:id="rId17"/>
    <p:sldId id="305" r:id="rId18"/>
    <p:sldId id="315" r:id="rId19"/>
    <p:sldId id="306" r:id="rId20"/>
    <p:sldId id="316" r:id="rId21"/>
    <p:sldId id="294" r:id="rId22"/>
    <p:sldId id="295" r:id="rId23"/>
    <p:sldId id="309" r:id="rId24"/>
    <p:sldId id="317" r:id="rId25"/>
    <p:sldId id="318" r:id="rId26"/>
    <p:sldId id="308" r:id="rId27"/>
    <p:sldId id="310" r:id="rId28"/>
    <p:sldId id="314" r:id="rId29"/>
    <p:sldId id="319" r:id="rId30"/>
    <p:sldId id="313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/>
    <p:restoredTop sz="81459" autoAdjust="0"/>
  </p:normalViewPr>
  <p:slideViewPr>
    <p:cSldViewPr snapToGrid="0">
      <p:cViewPr varScale="1">
        <p:scale>
          <a:sx n="79" d="100"/>
          <a:sy n="79" d="100"/>
        </p:scale>
        <p:origin x="914" y="3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0D074-0215-7D4E-AB69-F2CD2109236F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36CCE-74B9-A040-AD3B-62953C7938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670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8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42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FB43C-3F41-E037-ED32-FCE18185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BE2B38-C62A-1C15-D125-EBB6DD636A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1F118C-10A4-7ECE-CB24-37E807B6E7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FDF687-816C-D9C1-7F3A-F677EE612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5302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AE60-E40D-0253-5F46-B6C687A0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F72DB-7851-5C80-B718-6A6B98F99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77752-0358-1B8B-C4A2-D23C980E4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8A31-25F4-3828-DE37-DAF566D1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1975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08244-FF48-3DB9-50BA-399AF3938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D57656-1FCA-4173-E97B-8B126C1510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94A8D-8B8B-DD00-F458-FCF89F4E13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E7CC1-E674-93DF-6183-D21D08CD65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005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AE60-E40D-0253-5F46-B6C687A0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F72DB-7851-5C80-B718-6A6B98F99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77752-0358-1B8B-C4A2-D23C980E4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8A31-25F4-3828-DE37-DAF566D1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6422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C67218-DFE8-2C68-9FA7-BAC5AAC5E0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7F421-DF21-6D78-A58C-8ECD4E7C7A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3B057-D2C6-4280-CE02-C0418C3622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4F8D6D-DFE8-D7D9-910C-B94A1F643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047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8FE1-925B-7524-4CEC-C9C796AA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974BD-5086-B444-B2A0-EEE42D496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FC57A-2669-9272-D255-134F70ECA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BA999-12CB-2D5B-A787-48F22A607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1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AE60-E40D-0253-5F46-B6C687A0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F72DB-7851-5C80-B718-6A6B98F99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77752-0358-1B8B-C4A2-D23C980E4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8A31-25F4-3828-DE37-DAF566D1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481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C456E-058E-EAAD-3948-89CBA6A7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AA7CDB-B2AD-472F-1FC2-2AE4858B6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7D98D8-5A4A-EF28-D4A8-44DB0437EF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709ACD-31DC-FFAE-7808-EB7D82B946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76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88FE1-925B-7524-4CEC-C9C796AA8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F974BD-5086-B444-B2A0-EEE42D496C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4FC57A-2669-9272-D255-134F70ECA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1BA999-12CB-2D5B-A787-48F22A607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3283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11DB-45E4-C90F-B1BC-179EBB50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F8AF1-9FDA-30FF-D1BA-DC2D3EE44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6A380-3367-21EB-80E7-7A11AF0D9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DC6E-CB73-4A46-96B0-18006FAB0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937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9781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11DB-45E4-C90F-B1BC-179EBB50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F8AF1-9FDA-30FF-D1BA-DC2D3EE44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6A380-3367-21EB-80E7-7A11AF0D9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DC6E-CB73-4A46-96B0-18006FAB0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25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5AE60-E40D-0253-5F46-B6C687A05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2F72DB-7851-5C80-B718-6A6B98F997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77752-0358-1B8B-C4A2-D23C980E4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458A31-25F4-3828-DE37-DAF566D1D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313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E41D6-8784-01FD-B1AB-8E88FC6F0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2B6D93-311D-ECF9-FEB1-118A4A0680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B7C4C5-2816-CE7E-B1A7-31685E042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8D9AD-97A6-4FC5-66F1-244091B17B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353827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90D69-50DF-03CA-DCC8-349D1F5BE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63C08C-F748-7AB0-2309-D2F6AE373C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593928-9DC6-55C0-9161-57FF3BCB2C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2B7521-C44C-9648-B282-C85CDD2F5C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504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211DB-45E4-C90F-B1BC-179EBB502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F8AF1-9FDA-30FF-D1BA-DC2D3EE44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F6A380-3367-21EB-80E7-7A11AF0D90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92DC6E-CB73-4A46-96B0-18006FAB02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5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E92D72-8990-6234-1469-478838D21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737F50-C9DF-7B8D-A726-0E43CECF68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E6BDA5-B470-C6CE-97C9-44A4F9F8F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6D708-40F4-5638-27FF-2448D0403C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188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8ECB2-4812-BA6C-DFBB-DEEF8FB0B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86968E-640F-D7ED-E587-E1B8303695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F483E9-415F-CE91-644C-4DDD13430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BDDB5-F2E0-9946-1459-D65809513A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690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59F2F-21EC-4829-2F5D-C3D9E49F9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ADBF6C-0686-BC9B-E1A9-505B4A1A5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AE6D02-929F-A15E-BD23-CAF50EB92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1AAF76-7C75-9C5D-EE47-4BB2BF814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8739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70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307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4682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39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E359A5-971E-243B-193F-F611E4F4D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75EDB24-1B0C-2781-87CD-5E8505E77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81F20C-5AA7-F6C5-7A53-A820C6ADF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A0A6D-8B4F-611D-0A85-D86D82F24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52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5421-24A7-C770-2B96-1E6B7423A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F1622E-EABF-A5E4-AD33-0C659E62C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C3B62E-614F-5140-7C89-2AB80D9D09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Real-Time RT-PCR (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Reverse Transcription Polymerase Chain Reaction</a:t>
            </a:r>
            <a:r>
              <a:rPr lang="en-US" b="0" i="0" dirty="0">
                <a:solidFill>
                  <a:srgbClr val="474747"/>
                </a:solidFill>
                <a:effectLst/>
                <a:latin typeface="Google Sans"/>
              </a:rPr>
              <a:t>) is a sensitive and fast test used for detecting the presence of specific genetic materials within a sample</a:t>
            </a:r>
          </a:p>
          <a:p>
            <a:endParaRPr lang="en-US" b="0" i="0" dirty="0">
              <a:solidFill>
                <a:srgbClr val="474747"/>
              </a:solidFill>
              <a:effectLst/>
              <a:latin typeface="Google Sans"/>
            </a:endParaRPr>
          </a:p>
          <a:p>
            <a:pPr algn="l"/>
            <a:r>
              <a:rPr lang="en-US" sz="1800" b="0" i="0" u="none" strike="noStrike" baseline="0" dirty="0">
                <a:latin typeface="AdvOT1ef757c0"/>
              </a:rPr>
              <a:t>Routine clinical laboratory tests for respiratory pathogens, including In</a:t>
            </a:r>
            <a:r>
              <a:rPr lang="en-US" sz="1800" b="0" i="0" u="none" strike="noStrike" baseline="0" dirty="0">
                <a:latin typeface="AdvOT1ef757c0+fb"/>
              </a:rPr>
              <a:t>fl</a:t>
            </a:r>
            <a:r>
              <a:rPr lang="en-US" sz="1800" b="0" i="0" u="none" strike="noStrike" baseline="0" dirty="0">
                <a:latin typeface="AdvOT1ef757c0"/>
              </a:rPr>
              <a:t>uenza </a:t>
            </a:r>
            <a:r>
              <a:rPr lang="en-US" sz="1800" b="0" i="0" u="none" strike="noStrike" baseline="0" dirty="0" err="1">
                <a:latin typeface="AdvOT1ef757c0"/>
              </a:rPr>
              <a:t>virus,</a:t>
            </a:r>
            <a:r>
              <a:rPr lang="en-US" sz="1800" b="0" i="0" u="none" strike="noStrike" baseline="0" dirty="0" err="1">
                <a:solidFill>
                  <a:srgbClr val="474747"/>
                </a:solidFill>
                <a:effectLst/>
                <a:latin typeface="Google Sans"/>
              </a:rPr>
              <a:t>pneumonia</a:t>
            </a:r>
            <a:r>
              <a:rPr lang="en-US" sz="1800" b="0" i="0" u="none" strike="noStrike" baseline="0" dirty="0">
                <a:solidFill>
                  <a:srgbClr val="474747"/>
                </a:solidFill>
                <a:effectLst/>
                <a:latin typeface="Google Sans"/>
              </a:rPr>
              <a:t> </a:t>
            </a:r>
            <a:r>
              <a:rPr lang="en-US" sz="1800" b="0" i="0" u="none" strike="noStrike" baseline="0" dirty="0" err="1">
                <a:solidFill>
                  <a:srgbClr val="474747"/>
                </a:solidFill>
                <a:effectLst/>
                <a:latin typeface="Google Sans"/>
              </a:rPr>
              <a:t>yieled</a:t>
            </a:r>
            <a:r>
              <a:rPr lang="en-US" sz="1800" b="0" i="0" u="none" strike="noStrike" baseline="0" dirty="0">
                <a:solidFill>
                  <a:srgbClr val="474747"/>
                </a:solidFill>
                <a:effectLst/>
                <a:latin typeface="Google Sans"/>
              </a:rPr>
              <a:t> negative Pneumonia </a:t>
            </a:r>
            <a:r>
              <a:rPr lang="en-US" sz="1800" b="0" i="0" u="none" strike="noStrike" baseline="0" dirty="0" err="1">
                <a:solidFill>
                  <a:srgbClr val="474747"/>
                </a:solidFill>
                <a:effectLst/>
                <a:latin typeface="Google Sans"/>
              </a:rPr>
              <a:t>etc</a:t>
            </a:r>
            <a:r>
              <a:rPr lang="en-US" sz="1800" b="0" i="0" u="none" strike="noStrike" baseline="0" dirty="0">
                <a:solidFill>
                  <a:srgbClr val="474747"/>
                </a:solidFill>
                <a:effectLst/>
                <a:latin typeface="Google Sans"/>
              </a:rPr>
              <a:t> were all negative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89F23-959B-EF4C-CE40-981308D2F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2136CCE-74B9-A040-AD3B-62953C7938A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61775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36CCE-74B9-A040-AD3B-62953C7938A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42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557F2-C11D-5057-9040-84C301A23F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535EA3-A8A0-E123-A6DD-84EF4735E5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244799-471F-6C5F-68D8-B546193C4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94299-689C-FDDA-E578-BC233AD9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201213-B2EC-86CD-173B-AE3281CBF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288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A79B7-3391-E3E4-E091-09EE99AC3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00FC1C-7492-3352-3C8F-7BDF0C6EF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8E71D-F0B2-46E0-6A1A-46B11732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971EA-0DAC-58C6-D175-0639E9F7A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8FBA5-628E-09DB-6A4C-EB3B77BAB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0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525DE7-649A-0B7F-E796-EC4543ADE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60F7D-CCE5-43DE-6E55-0C53717710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213558-C91C-216D-0795-7E59EC17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48451-413D-62E0-93F1-6C7769579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CCCABA-693D-5253-4EB6-26AC436A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0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90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E08A8F-6657-134A-A266-3D60CD1F32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6C201A-278F-6043-9E7F-566F5FC23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A4D7C84-DDFE-1345-A3E2-C7DD0898A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A506-188D-6C4C-A317-F4D2B19F455B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E314BD-8C72-474E-82E3-C45E8634C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E275B7-C3DD-2C49-9F11-8FDF1DF79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2839-42DC-AB42-AE06-89EBFD5D0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3518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013738-0CA4-6946-92A4-12C057FA2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87FC41-2C3D-1441-8FBB-8527243B1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45AB02-8F87-0F4F-AEF8-425D369C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4A506-188D-6C4C-A317-F4D2B19F455B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1DDA45-C2DD-7F48-B37A-F595E28E7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D4ABA9-B244-4B41-ABA1-5E7AED1E4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12839-42DC-AB42-AE06-89EBFD5D0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2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83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EFD9EA15-C5DB-7A46-9695-EAF61FB078D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36638" y="2468138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2" name="Marcador de posición de imagen 10">
            <a:extLst>
              <a:ext uri="{FF2B5EF4-FFF2-40B4-BE49-F238E27FC236}">
                <a16:creationId xmlns:a16="http://schemas.microsoft.com/office/drawing/2014/main" id="{D752D99D-DE2C-8C44-8E87-99942FB203B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6638" y="4530650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3" name="Marcador de posición de imagen 10">
            <a:extLst>
              <a:ext uri="{FF2B5EF4-FFF2-40B4-BE49-F238E27FC236}">
                <a16:creationId xmlns:a16="http://schemas.microsoft.com/office/drawing/2014/main" id="{E8E5C14E-73ED-084E-AA0F-8DD94BE0AB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345617" y="2468138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  <p:sp>
        <p:nvSpPr>
          <p:cNvPr id="14" name="Marcador de posición de imagen 10">
            <a:extLst>
              <a:ext uri="{FF2B5EF4-FFF2-40B4-BE49-F238E27FC236}">
                <a16:creationId xmlns:a16="http://schemas.microsoft.com/office/drawing/2014/main" id="{1A01EE0B-FC59-1643-AB78-B768A19CD9F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45617" y="4530650"/>
            <a:ext cx="1395310" cy="1379962"/>
          </a:xfrm>
          <a:solidFill>
            <a:schemeClr val="accent3"/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3653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6148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2083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599C6-410A-EAD5-1291-47C80C5A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D7902-FCA9-83B6-28F7-42C5BE4914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E7FB1C-775E-FCFF-0C71-17EC19567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151337-D7FC-ED3F-2CC1-A56EAEAC0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54C70-266C-F5C0-C990-89F5F5BD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13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80CE0-3FAB-C6EF-53E0-7609B3106B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693F39-4751-04F4-11A6-E01379F664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BB671-6763-8760-6E4A-E00D73C67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1E953-DF25-BC7A-8CC0-E34C12A29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B52B0-0C3B-B3D5-04AA-0B14CF1C1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6979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9104C-82DE-456A-37CA-A1A3AB4A7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DC344-0159-D7FC-F815-3500B104C4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3DFF03-068B-9F36-26EF-6DE1EC8D01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D44468-B078-98E0-248A-C5EF165A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B111DA-1167-A15B-3618-66AE3E168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7F30ED-6B6F-DB2F-2DCC-CAD3EC374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857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3ACBD-AE65-B27B-202B-487F6A35D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93E6A4-DB07-975B-3D67-BFC803AD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E26B71-9C55-80AE-0C7D-3D2CB4698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9AE972E-3549-AA2E-4EA5-2CFF0845AA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27D730-A849-752C-CB9F-BE9AE387FD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3A5448-F745-A040-DBAC-883A094CC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18E558-ACAD-34B8-4B87-396C479B6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650E16-DA1F-DE21-FBF8-B6EF52666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28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0085C-138F-24B3-D92B-3F693D05D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92AB02-4650-EE89-7209-5386590B5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EF0B4C-EBE6-49ED-E2E7-0CC5B47CF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71F885-ADED-27CC-2AAE-8FEF6192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55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413352-7827-54C0-25CC-7B444A6E0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8025CA-84E0-86C0-53CD-93DA828E6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D22CE2-6210-BAF7-CAC3-35EF25B35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94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24AE3-4057-3893-F3ED-41D0AA7CF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3338E-98C8-1A50-E986-252B08416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D0EFBB-629C-B3E6-90A0-C946113843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741C2-00D8-85A6-C9E8-0CBFF390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6D2541-8DE9-A40E-449C-5C4BD7A5A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C5924E-02B2-0028-A892-F6066E06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73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3E3FD-60A2-0069-F7CE-03DFC7020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427FD4-4C96-51E2-6053-4140CD69A2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4A2763-4B3F-C054-C919-63C9710CE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EC558-BDD8-50C1-6591-96ED18706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275D19-E5BA-A427-CBBF-C598D9DA4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9F3A57-143B-D641-69AA-9372EE971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515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F81C2-4C59-A0A3-344F-23C070A37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873FC-2D84-5861-8834-925F67FAE6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E2E9D-64A2-B290-99EF-948048434D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DAC1E0-8009-924A-B727-5F94F5E47420}" type="datetimeFigureOut">
              <a:rPr lang="en-US" smtClean="0"/>
              <a:t>5/7/2025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A65A3-C1AD-5E20-CF34-87A0B3EB8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9372B-068F-4AAB-7889-A83C5AED4B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6E5E6E9-1CC6-6D49-A5D3-FB4FF9AE33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455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220D77-71F6-DD45-B519-0704381AD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2D8AB8-B360-6943-9AC4-9DB8C91240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2777DF-6370-FE4B-9D3B-529B3C93CD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54A506-188D-6C4C-A317-F4D2B19F455B}" type="datetimeFigureOut">
              <a:rPr lang="es-ES" smtClean="0"/>
              <a:t>07/05/2025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9F5DC5-0951-E649-BF7E-52B188C00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2171C4-F1B8-A34F-A462-F945FF0200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12839-42DC-AB42-AE06-89EBFD5D03DC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297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baseline="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.pn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2.jp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hyperlink" Target="https://etetoolkit.org/treeview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ukri.org/blog/four-milestones-powering-the-genome-sequencing-revolutio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eneticeducation.co.in/a-guide-to-next-generation-shotgun-sequencing-in-metagenomics-technique-advantages-and-challenges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47DCD5-6FAD-844A-B5FE-2F6E1FCFC80B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alphaModFix amt="8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096CA9E-DE0F-B146-A305-C9333700B221}"/>
              </a:ext>
            </a:extLst>
          </p:cNvPr>
          <p:cNvSpPr/>
          <p:nvPr/>
        </p:nvSpPr>
        <p:spPr>
          <a:xfrm rot="16200000">
            <a:off x="5392838" y="58833"/>
            <a:ext cx="6857999" cy="6740326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8524D3B-C584-F641-BFF9-2A3227215256}"/>
              </a:ext>
            </a:extLst>
          </p:cNvPr>
          <p:cNvSpPr txBox="1"/>
          <p:nvPr/>
        </p:nvSpPr>
        <p:spPr>
          <a:xfrm>
            <a:off x="191397" y="828197"/>
            <a:ext cx="113754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RNA based mNGS approach identifies a novel human coronavirus from two individual pneumonia cases in 2019 Wuhan outbreak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6E43D78-5071-9E4A-9D0A-7239DC18CC20}"/>
              </a:ext>
            </a:extLst>
          </p:cNvPr>
          <p:cNvSpPr txBox="1"/>
          <p:nvPr/>
        </p:nvSpPr>
        <p:spPr>
          <a:xfrm>
            <a:off x="512122" y="3731718"/>
            <a:ext cx="8725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Lillian Chiang, Swathi Nadendla</a:t>
            </a:r>
          </a:p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Shirin Parvin, Zheyuan Zhang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F40B00EA-E186-0549-8F89-6B69F3AE386B}"/>
              </a:ext>
            </a:extLst>
          </p:cNvPr>
          <p:cNvCxnSpPr>
            <a:cxnSpLocks/>
          </p:cNvCxnSpPr>
          <p:nvPr/>
        </p:nvCxnSpPr>
        <p:spPr>
          <a:xfrm flipV="1">
            <a:off x="7071443" y="1"/>
            <a:ext cx="0" cy="72333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EE3E89F3-CABC-154F-B98D-BD6F33C47C21}"/>
              </a:ext>
            </a:extLst>
          </p:cNvPr>
          <p:cNvCxnSpPr>
            <a:cxnSpLocks/>
          </p:cNvCxnSpPr>
          <p:nvPr/>
        </p:nvCxnSpPr>
        <p:spPr>
          <a:xfrm>
            <a:off x="5099286" y="4191555"/>
            <a:ext cx="0" cy="2560551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F289489-21D0-E92B-2918-1CCDC90192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19" y="2441660"/>
            <a:ext cx="10256094" cy="914701"/>
          </a:xfrm>
          <a:prstGeom prst="rect">
            <a:avLst/>
          </a:prstGeom>
        </p:spPr>
      </p:pic>
      <p:sp>
        <p:nvSpPr>
          <p:cNvPr id="10" name="CuadroTexto 7">
            <a:extLst>
              <a:ext uri="{FF2B5EF4-FFF2-40B4-BE49-F238E27FC236}">
                <a16:creationId xmlns:a16="http://schemas.microsoft.com/office/drawing/2014/main" id="{5252BE1E-C230-CD99-9A18-474B68F3B7A0}"/>
              </a:ext>
            </a:extLst>
          </p:cNvPr>
          <p:cNvSpPr txBox="1"/>
          <p:nvPr/>
        </p:nvSpPr>
        <p:spPr>
          <a:xfrm>
            <a:off x="512122" y="5075617"/>
            <a:ext cx="38454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EEOB/BCB 5460</a:t>
            </a:r>
          </a:p>
          <a:p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7th, 2025</a:t>
            </a:r>
          </a:p>
        </p:txBody>
      </p:sp>
    </p:spTree>
    <p:extLst>
      <p:ext uri="{BB962C8B-B14F-4D97-AF65-F5344CB8AC3E}">
        <p14:creationId xmlns:p14="http://schemas.microsoft.com/office/powerpoint/2010/main" val="303092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2D28A-433C-99D6-0005-2327777F7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adroTexto 21">
            <a:extLst>
              <a:ext uri="{FF2B5EF4-FFF2-40B4-BE49-F238E27FC236}">
                <a16:creationId xmlns:a16="http://schemas.microsoft.com/office/drawing/2014/main" id="{52850A23-1334-A59F-BA96-EFA31E96B1B0}"/>
              </a:ext>
            </a:extLst>
          </p:cNvPr>
          <p:cNvSpPr txBox="1"/>
          <p:nvPr/>
        </p:nvSpPr>
        <p:spPr>
          <a:xfrm>
            <a:off x="7082750" y="3233657"/>
            <a:ext cx="3920699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Raw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sequence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data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minus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human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genomic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information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was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uploaded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to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the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Sequence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Read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Archive (NCBI)</a:t>
            </a: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EC13F4B5-A993-0888-F800-4403038804D5}"/>
              </a:ext>
            </a:extLst>
          </p:cNvPr>
          <p:cNvSpPr txBox="1"/>
          <p:nvPr/>
        </p:nvSpPr>
        <p:spPr>
          <a:xfrm>
            <a:off x="465632" y="3301141"/>
            <a:ext cx="5621926" cy="2632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Pathogen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lang="es-ES" sz="1600" b="1" dirty="0">
                <a:solidFill>
                  <a:srgbClr val="141828"/>
                </a:solidFill>
                <a:latin typeface="+mj-lt"/>
              </a:rPr>
              <a:t>d</a:t>
            </a:r>
            <a:r>
              <a:rPr kumimoji="0" lang="es-E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iscovery</a:t>
            </a:r>
            <a:r>
              <a: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pipeline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individual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reads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was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carried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out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on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sequenced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data </a:t>
            </a:r>
            <a:b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</a:b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(human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genome</a:t>
            </a: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take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n </a:t>
            </a:r>
            <a:r>
              <a:rPr lang="es-ES" sz="1600" dirty="0" err="1">
                <a:solidFill>
                  <a:srgbClr val="141828"/>
                </a:solidFill>
                <a:latin typeface="+mj-lt"/>
              </a:rPr>
              <a:t>out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using Bowtie2)</a:t>
            </a:r>
            <a:br>
              <a:rPr lang="es-ES" sz="1600" dirty="0">
                <a:solidFill>
                  <a:srgbClr val="141828"/>
                </a:solidFill>
                <a:latin typeface="+mj-lt"/>
              </a:rPr>
            </a:b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 typeface="Arial" panose="020B0604020202020204" pitchFamily="34" charset="0"/>
              <a:buChar char="•"/>
              <a:tabLst/>
              <a:defRPr/>
            </a:pPr>
            <a:r>
              <a:rPr lang="es-ES" sz="1600" dirty="0" err="1">
                <a:solidFill>
                  <a:srgbClr val="141828"/>
                </a:solidFill>
                <a:latin typeface="+mj-lt"/>
              </a:rPr>
              <a:t>Majority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of </a:t>
            </a:r>
            <a:r>
              <a:rPr lang="es-ES" sz="1600" dirty="0" err="1">
                <a:solidFill>
                  <a:srgbClr val="141828"/>
                </a:solidFill>
                <a:latin typeface="+mj-lt"/>
              </a:rPr>
              <a:t>reads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(99.9% and 99.7%) </a:t>
            </a:r>
            <a:r>
              <a:rPr lang="es-ES" sz="1600" dirty="0" err="1">
                <a:solidFill>
                  <a:srgbClr val="141828"/>
                </a:solidFill>
                <a:latin typeface="+mj-lt"/>
              </a:rPr>
              <a:t>were</a:t>
            </a:r>
            <a:r>
              <a:rPr lang="es-ES" sz="1600" dirty="0">
                <a:solidFill>
                  <a:srgbClr val="141828"/>
                </a:solidFill>
                <a:latin typeface="+mj-lt"/>
              </a:rPr>
              <a:t> </a:t>
            </a:r>
            <a:r>
              <a:rPr lang="es-ES" sz="1600" b="1" dirty="0" err="1">
                <a:solidFill>
                  <a:srgbClr val="141828"/>
                </a:solidFill>
                <a:latin typeface="+mj-lt"/>
              </a:rPr>
              <a:t>associated</a:t>
            </a:r>
            <a:r>
              <a:rPr lang="es-ES" sz="1600" b="1" dirty="0">
                <a:solidFill>
                  <a:srgbClr val="141828"/>
                </a:solidFill>
                <a:latin typeface="+mj-lt"/>
              </a:rPr>
              <a:t> </a:t>
            </a:r>
            <a:r>
              <a:rPr lang="es-ES" sz="1600" b="1" dirty="0" err="1">
                <a:solidFill>
                  <a:srgbClr val="141828"/>
                </a:solidFill>
                <a:latin typeface="+mj-lt"/>
              </a:rPr>
              <a:t>with</a:t>
            </a:r>
            <a:r>
              <a:rPr lang="es-ES" sz="1600" b="1" dirty="0">
                <a:solidFill>
                  <a:srgbClr val="141828"/>
                </a:solidFill>
                <a:latin typeface="+mj-lt"/>
              </a:rPr>
              <a:t> coronavirus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6" name="CuadroTexto 2">
            <a:extLst>
              <a:ext uri="{FF2B5EF4-FFF2-40B4-BE49-F238E27FC236}">
                <a16:creationId xmlns:a16="http://schemas.microsoft.com/office/drawing/2014/main" id="{0127FEFA-B959-14DF-26CF-3259B8DFD1D7}"/>
              </a:ext>
            </a:extLst>
          </p:cNvPr>
          <p:cNvSpPr txBox="1"/>
          <p:nvPr/>
        </p:nvSpPr>
        <p:spPr>
          <a:xfrm>
            <a:off x="476682" y="516270"/>
            <a:ext cx="108832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Data pre-processing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27" name="Conector recto 13">
            <a:extLst>
              <a:ext uri="{FF2B5EF4-FFF2-40B4-BE49-F238E27FC236}">
                <a16:creationId xmlns:a16="http://schemas.microsoft.com/office/drawing/2014/main" id="{74ABCA8D-89BC-83BC-7958-2A089811AC46}"/>
              </a:ext>
            </a:extLst>
          </p:cNvPr>
          <p:cNvCxnSpPr>
            <a:cxnSpLocks/>
          </p:cNvCxnSpPr>
          <p:nvPr/>
        </p:nvCxnSpPr>
        <p:spPr>
          <a:xfrm flipH="1">
            <a:off x="166861" y="1303327"/>
            <a:ext cx="11493409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6F1E8B3-A747-A872-CC01-0D9095FD4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3" y="1511538"/>
            <a:ext cx="2777672" cy="1722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F47801-4EA3-C308-4491-3C961338E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674" y="1517296"/>
            <a:ext cx="1529203" cy="1716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9026D1-0F2F-3D7A-0F0A-66468C899C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734" y="1444054"/>
            <a:ext cx="2338732" cy="1716361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91D82A90-0587-A83B-D4F9-ECEA320EAD0A}"/>
              </a:ext>
            </a:extLst>
          </p:cNvPr>
          <p:cNvSpPr/>
          <p:nvPr/>
        </p:nvSpPr>
        <p:spPr>
          <a:xfrm>
            <a:off x="6094536" y="2027914"/>
            <a:ext cx="746963" cy="548640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8657A-5AE4-C69E-D515-F486BE274345}"/>
              </a:ext>
            </a:extLst>
          </p:cNvPr>
          <p:cNvSpPr txBox="1"/>
          <p:nvPr/>
        </p:nvSpPr>
        <p:spPr>
          <a:xfrm>
            <a:off x="7649127" y="5044614"/>
            <a:ext cx="2787943" cy="369332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Where our analysis starts</a:t>
            </a:r>
          </a:p>
        </p:txBody>
      </p:sp>
    </p:spTree>
    <p:extLst>
      <p:ext uri="{BB962C8B-B14F-4D97-AF65-F5344CB8AC3E}">
        <p14:creationId xmlns:p14="http://schemas.microsoft.com/office/powerpoint/2010/main" val="7673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E16BE-83E7-65D7-7E26-1398CEB8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Arrow 22">
            <a:extLst>
              <a:ext uri="{FF2B5EF4-FFF2-40B4-BE49-F238E27FC236}">
                <a16:creationId xmlns:a16="http://schemas.microsoft.com/office/drawing/2014/main" id="{0B141DF8-2083-1A42-F8FD-6CFE13FA07D8}"/>
              </a:ext>
            </a:extLst>
          </p:cNvPr>
          <p:cNvSpPr/>
          <p:nvPr/>
        </p:nvSpPr>
        <p:spPr>
          <a:xfrm>
            <a:off x="8759969" y="3368984"/>
            <a:ext cx="583349" cy="415511"/>
          </a:xfrm>
          <a:prstGeom prst="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CuadroTexto 2">
            <a:extLst>
              <a:ext uri="{FF2B5EF4-FFF2-40B4-BE49-F238E27FC236}">
                <a16:creationId xmlns:a16="http://schemas.microsoft.com/office/drawing/2014/main" id="{E283FE83-CC5B-0781-3ABD-1F3FCB4022AA}"/>
              </a:ext>
            </a:extLst>
          </p:cNvPr>
          <p:cNvSpPr txBox="1"/>
          <p:nvPr/>
        </p:nvSpPr>
        <p:spPr>
          <a:xfrm>
            <a:off x="494778" y="561854"/>
            <a:ext cx="3999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Analysis Pipeline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CuadroTexto 21">
            <a:extLst>
              <a:ext uri="{FF2B5EF4-FFF2-40B4-BE49-F238E27FC236}">
                <a16:creationId xmlns:a16="http://schemas.microsoft.com/office/drawing/2014/main" id="{E9B9F984-B618-BA9B-A7DC-F4E5CEFE1187}"/>
              </a:ext>
            </a:extLst>
          </p:cNvPr>
          <p:cNvSpPr txBox="1"/>
          <p:nvPr/>
        </p:nvSpPr>
        <p:spPr>
          <a:xfrm>
            <a:off x="348359" y="4675298"/>
            <a:ext cx="1909876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QC</a:t>
            </a:r>
          </a:p>
        </p:txBody>
      </p:sp>
      <p:sp>
        <p:nvSpPr>
          <p:cNvPr id="13" name="CuadroTexto 21">
            <a:extLst>
              <a:ext uri="{FF2B5EF4-FFF2-40B4-BE49-F238E27FC236}">
                <a16:creationId xmlns:a16="http://schemas.microsoft.com/office/drawing/2014/main" id="{C3674281-1C66-61A5-CFD3-51783873689E}"/>
              </a:ext>
            </a:extLst>
          </p:cNvPr>
          <p:cNvSpPr txBox="1"/>
          <p:nvPr/>
        </p:nvSpPr>
        <p:spPr>
          <a:xfrm>
            <a:off x="2896227" y="4675298"/>
            <a:ext cx="1909876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Assembly</a:t>
            </a:r>
          </a:p>
        </p:txBody>
      </p:sp>
      <p:sp>
        <p:nvSpPr>
          <p:cNvPr id="14" name="CuadroTexto 21">
            <a:extLst>
              <a:ext uri="{FF2B5EF4-FFF2-40B4-BE49-F238E27FC236}">
                <a16:creationId xmlns:a16="http://schemas.microsoft.com/office/drawing/2014/main" id="{C9859F55-6816-BDD8-7EC1-2429BD7BF8B1}"/>
              </a:ext>
            </a:extLst>
          </p:cNvPr>
          <p:cNvSpPr txBox="1"/>
          <p:nvPr/>
        </p:nvSpPr>
        <p:spPr>
          <a:xfrm>
            <a:off x="6411629" y="4675298"/>
            <a:ext cx="1909876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lang="es-ES" b="1" dirty="0">
                <a:solidFill>
                  <a:srgbClr val="141828"/>
                </a:solidFill>
                <a:latin typeface="Arial" panose="020B0604020202020204"/>
              </a:rPr>
              <a:t>Taxonomy</a:t>
            </a:r>
            <a:endParaRPr kumimoji="0" lang="es-ES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4" name="CuadroTexto 21">
            <a:extLst>
              <a:ext uri="{FF2B5EF4-FFF2-40B4-BE49-F238E27FC236}">
                <a16:creationId xmlns:a16="http://schemas.microsoft.com/office/drawing/2014/main" id="{2A9C5394-021D-4B89-9076-2AE2FFA983B7}"/>
              </a:ext>
            </a:extLst>
          </p:cNvPr>
          <p:cNvSpPr txBox="1"/>
          <p:nvPr/>
        </p:nvSpPr>
        <p:spPr>
          <a:xfrm>
            <a:off x="9750394" y="4675298"/>
            <a:ext cx="1909876" cy="4564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r>
              <a:rPr kumimoji="0" lang="es-ES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Phylogenetics</a:t>
            </a:r>
          </a:p>
        </p:txBody>
      </p:sp>
      <p:cxnSp>
        <p:nvCxnSpPr>
          <p:cNvPr id="26" name="Conector recto 13">
            <a:extLst>
              <a:ext uri="{FF2B5EF4-FFF2-40B4-BE49-F238E27FC236}">
                <a16:creationId xmlns:a16="http://schemas.microsoft.com/office/drawing/2014/main" id="{019B9BA1-F3AC-9584-0864-ED81A84B69FA}"/>
              </a:ext>
            </a:extLst>
          </p:cNvPr>
          <p:cNvCxnSpPr>
            <a:cxnSpLocks/>
          </p:cNvCxnSpPr>
          <p:nvPr/>
        </p:nvCxnSpPr>
        <p:spPr>
          <a:xfrm flipH="1">
            <a:off x="166861" y="1303327"/>
            <a:ext cx="11493409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26CB7839-ECD9-B530-84B5-DC2EC2F34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6227" y="2740273"/>
            <a:ext cx="1896882" cy="1599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21DB2D3-8460-E909-7602-4A2DA2766A5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446" t="5741" r="3969" b="14468"/>
          <a:stretch/>
        </p:blipFill>
        <p:spPr>
          <a:xfrm>
            <a:off x="6411629" y="2768531"/>
            <a:ext cx="2063003" cy="15756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1592FF9-3766-DB31-698C-503EC99042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28655" y="2555529"/>
            <a:ext cx="2235315" cy="1968601"/>
          </a:xfrm>
          <a:prstGeom prst="rect">
            <a:avLst/>
          </a:prstGeom>
        </p:spPr>
      </p:pic>
      <p:sp>
        <p:nvSpPr>
          <p:cNvPr id="27" name="Right Arrow 22">
            <a:extLst>
              <a:ext uri="{FF2B5EF4-FFF2-40B4-BE49-F238E27FC236}">
                <a16:creationId xmlns:a16="http://schemas.microsoft.com/office/drawing/2014/main" id="{C197E7DF-34A9-4ACA-CF65-D82CF3E5FD5A}"/>
              </a:ext>
            </a:extLst>
          </p:cNvPr>
          <p:cNvSpPr/>
          <p:nvPr/>
        </p:nvSpPr>
        <p:spPr>
          <a:xfrm>
            <a:off x="5251496" y="3434640"/>
            <a:ext cx="583349" cy="415511"/>
          </a:xfrm>
          <a:prstGeom prst="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ight Arrow 22">
            <a:extLst>
              <a:ext uri="{FF2B5EF4-FFF2-40B4-BE49-F238E27FC236}">
                <a16:creationId xmlns:a16="http://schemas.microsoft.com/office/drawing/2014/main" id="{A3AB5BFD-EF4E-F01E-D1ED-165468DE6153}"/>
              </a:ext>
            </a:extLst>
          </p:cNvPr>
          <p:cNvSpPr/>
          <p:nvPr/>
        </p:nvSpPr>
        <p:spPr>
          <a:xfrm>
            <a:off x="2078973" y="3387151"/>
            <a:ext cx="583349" cy="415511"/>
          </a:xfrm>
          <a:prstGeom prst="rightArrow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5CAF51B-3950-8B5C-8946-724C3FFE92C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5260"/>
          <a:stretch/>
        </p:blipFill>
        <p:spPr>
          <a:xfrm>
            <a:off x="348359" y="2690385"/>
            <a:ext cx="1506086" cy="173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8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6FC452-AEA6-8DB4-4CB2-C44FFFD62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CEF26633-0DEA-1569-22C4-A0A0FD410E60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Starting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out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35691C55-FCB8-7348-7ECF-740BDC424E43}"/>
              </a:ext>
            </a:extLst>
          </p:cNvPr>
          <p:cNvCxnSpPr>
            <a:cxnSpLocks/>
          </p:cNvCxnSpPr>
          <p:nvPr/>
        </p:nvCxnSpPr>
        <p:spPr>
          <a:xfrm flipH="1">
            <a:off x="595086" y="1201401"/>
            <a:ext cx="10998438" cy="88967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45A6F1A-7207-48E3-CA3E-7FFC557830CA}"/>
              </a:ext>
            </a:extLst>
          </p:cNvPr>
          <p:cNvSpPr txBox="1"/>
          <p:nvPr/>
        </p:nvSpPr>
        <p:spPr>
          <a:xfrm>
            <a:off x="513695" y="1748707"/>
            <a:ext cx="10645990" cy="2776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Patient raw data sequences: NCBI Sequence Read Archive / European </a:t>
            </a:r>
            <a:r>
              <a:rPr lang="en-US" dirty="0" err="1"/>
              <a:t>Nucloetide</a:t>
            </a:r>
            <a:r>
              <a:rPr lang="en-US" dirty="0"/>
              <a:t> Archive (PRJNA601736)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Viral reference database from NCBI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Micromamba</a:t>
            </a:r>
            <a:r>
              <a:rPr lang="en-US" dirty="0"/>
              <a:t> environment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fastp</a:t>
            </a:r>
            <a:r>
              <a:rPr lang="en-US" dirty="0"/>
              <a:t>, </a:t>
            </a:r>
            <a:r>
              <a:rPr lang="en-US" dirty="0" err="1"/>
              <a:t>seqtk</a:t>
            </a:r>
            <a:r>
              <a:rPr lang="en-US" dirty="0"/>
              <a:t>, megahit, bowtie2, </a:t>
            </a:r>
            <a:r>
              <a:rPr lang="en-US" dirty="0" err="1"/>
              <a:t>samtools</a:t>
            </a:r>
            <a:r>
              <a:rPr lang="en-US" dirty="0"/>
              <a:t>, blast+, </a:t>
            </a:r>
            <a:r>
              <a:rPr lang="en-US" dirty="0" err="1"/>
              <a:t>mafft</a:t>
            </a:r>
            <a:r>
              <a:rPr lang="en-US" dirty="0"/>
              <a:t>, kraken 2, </a:t>
            </a:r>
            <a:r>
              <a:rPr lang="en-US" dirty="0" err="1"/>
              <a:t>phyml</a:t>
            </a:r>
            <a:r>
              <a:rPr lang="en-US" dirty="0"/>
              <a:t>, </a:t>
            </a:r>
            <a:r>
              <a:rPr lang="en-US" dirty="0" err="1"/>
              <a:t>bcftools</a:t>
            </a:r>
            <a:r>
              <a:rPr lang="en-US" dirty="0"/>
              <a:t>  </a:t>
            </a:r>
          </a:p>
        </p:txBody>
      </p:sp>
      <p:pic>
        <p:nvPicPr>
          <p:cNvPr id="2" name="Picture 1" descr="A blue and white sign with white text&#10;&#10;AI-generated content may be incorrect.">
            <a:extLst>
              <a:ext uri="{FF2B5EF4-FFF2-40B4-BE49-F238E27FC236}">
                <a16:creationId xmlns:a16="http://schemas.microsoft.com/office/drawing/2014/main" id="{91AC2EF5-767A-3751-AECC-A88515366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614" y="2573684"/>
            <a:ext cx="2028646" cy="667947"/>
          </a:xfrm>
          <a:prstGeom prst="rect">
            <a:avLst/>
          </a:prstGeom>
        </p:spPr>
      </p:pic>
      <p:pic>
        <p:nvPicPr>
          <p:cNvPr id="3" name="Picture 2" descr="A blue and green logo&#10;&#10;AI-generated content may be incorrect.">
            <a:extLst>
              <a:ext uri="{FF2B5EF4-FFF2-40B4-BE49-F238E27FC236}">
                <a16:creationId xmlns:a16="http://schemas.microsoft.com/office/drawing/2014/main" id="{2876053D-C98F-09CE-F52F-467F1F49E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5149" y="2573684"/>
            <a:ext cx="2028646" cy="682247"/>
          </a:xfrm>
          <a:prstGeom prst="rect">
            <a:avLst/>
          </a:prstGeom>
        </p:spPr>
      </p:pic>
      <p:pic>
        <p:nvPicPr>
          <p:cNvPr id="5" name="Picture 4" descr="A blue text on a white background&#10;&#10;AI-generated content may be incorrect.">
            <a:extLst>
              <a:ext uri="{FF2B5EF4-FFF2-40B4-BE49-F238E27FC236}">
                <a16:creationId xmlns:a16="http://schemas.microsoft.com/office/drawing/2014/main" id="{2E0F60DC-C594-C9A9-1376-8E30D3EBEF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574" y="5807615"/>
            <a:ext cx="1120775" cy="478037"/>
          </a:xfrm>
          <a:prstGeom prst="rect">
            <a:avLst/>
          </a:prstGeom>
        </p:spPr>
      </p:pic>
      <p:pic>
        <p:nvPicPr>
          <p:cNvPr id="8" name="Picture 7" descr="A black and white logo&#10;&#10;AI-generated content may be incorrect.">
            <a:extLst>
              <a:ext uri="{FF2B5EF4-FFF2-40B4-BE49-F238E27FC236}">
                <a16:creationId xmlns:a16="http://schemas.microsoft.com/office/drawing/2014/main" id="{C52911E7-B88B-FDDF-90EB-830BEADB0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1877" y="4795945"/>
            <a:ext cx="1362346" cy="593156"/>
          </a:xfrm>
          <a:prstGeom prst="rect">
            <a:avLst/>
          </a:prstGeom>
        </p:spPr>
      </p:pic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EDB70BA-468C-6BC4-054D-725AC4A77D4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21" t="28255" r="10019" b="38122"/>
          <a:stretch/>
        </p:blipFill>
        <p:spPr>
          <a:xfrm>
            <a:off x="3679095" y="6046634"/>
            <a:ext cx="2157595" cy="478037"/>
          </a:xfrm>
          <a:prstGeom prst="rect">
            <a:avLst/>
          </a:prstGeom>
        </p:spPr>
      </p:pic>
      <p:pic>
        <p:nvPicPr>
          <p:cNvPr id="14" name="Picture 13" descr="A red and black logo&#10;&#10;AI-generated content may be incorrect.">
            <a:extLst>
              <a:ext uri="{FF2B5EF4-FFF2-40B4-BE49-F238E27FC236}">
                <a16:creationId xmlns:a16="http://schemas.microsoft.com/office/drawing/2014/main" id="{DB815076-6131-5E44-C83B-F9103A023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79095" y="4658399"/>
            <a:ext cx="1120775" cy="1120775"/>
          </a:xfrm>
          <a:prstGeom prst="rect">
            <a:avLst/>
          </a:prstGeom>
        </p:spPr>
      </p:pic>
      <p:pic>
        <p:nvPicPr>
          <p:cNvPr id="16" name="Picture 15" descr="A black and white background with white text">
            <a:extLst>
              <a:ext uri="{FF2B5EF4-FFF2-40B4-BE49-F238E27FC236}">
                <a16:creationId xmlns:a16="http://schemas.microsoft.com/office/drawing/2014/main" id="{1834E590-E548-2A14-03D4-38D8975A185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538" t="36150" r="48077" b="31961"/>
          <a:stretch/>
        </p:blipFill>
        <p:spPr>
          <a:xfrm>
            <a:off x="5539397" y="4792568"/>
            <a:ext cx="2086709" cy="693335"/>
          </a:xfrm>
          <a:prstGeom prst="rect">
            <a:avLst/>
          </a:prstGeom>
        </p:spPr>
      </p:pic>
      <p:pic>
        <p:nvPicPr>
          <p:cNvPr id="18" name="Picture 17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197FAAB5-9A8C-C87B-E36D-CFA25DBF398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22350" t="39591" r="22287" b="35304"/>
          <a:stretch/>
        </p:blipFill>
        <p:spPr>
          <a:xfrm>
            <a:off x="6971322" y="5988013"/>
            <a:ext cx="2102340" cy="536658"/>
          </a:xfrm>
          <a:prstGeom prst="rect">
            <a:avLst/>
          </a:prstGeom>
        </p:spPr>
      </p:pic>
      <p:pic>
        <p:nvPicPr>
          <p:cNvPr id="20" name="Picture 1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05437D03-4477-4222-6503-CEF8025EB37B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15431" t="33608" r="26676" b="26252"/>
          <a:stretch/>
        </p:blipFill>
        <p:spPr>
          <a:xfrm>
            <a:off x="8107729" y="4936957"/>
            <a:ext cx="1086339" cy="4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27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E16BE-83E7-65D7-7E26-1398CEB8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E283FE83-CC5B-0781-3ABD-1F3FCB4022AA}"/>
              </a:ext>
            </a:extLst>
          </p:cNvPr>
          <p:cNvSpPr txBox="1"/>
          <p:nvPr/>
        </p:nvSpPr>
        <p:spPr>
          <a:xfrm>
            <a:off x="494778" y="561854"/>
            <a:ext cx="6473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1 (QC)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4358F-C76E-4A14-B695-FE99E5EE8A0E}"/>
              </a:ext>
            </a:extLst>
          </p:cNvPr>
          <p:cNvSpPr txBox="1"/>
          <p:nvPr/>
        </p:nvSpPr>
        <p:spPr>
          <a:xfrm>
            <a:off x="285103" y="1810576"/>
            <a:ext cx="88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Quality control for sequenced patient samples (FASTQ) files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F8336A-3147-4B88-8054-6E9742F19CC0}"/>
              </a:ext>
            </a:extLst>
          </p:cNvPr>
          <p:cNvSpPr txBox="1"/>
          <p:nvPr/>
        </p:nvSpPr>
        <p:spPr>
          <a:xfrm>
            <a:off x="285103" y="2104019"/>
            <a:ext cx="565326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low quality reads both in terms of length and quality score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low complexity regions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Default 15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Lost  ~177k reads in WUH1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Lost  ~153k reads in WUH2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Generated html reports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9098E7-C3B1-41CC-9676-6C61D88A8D71}"/>
              </a:ext>
            </a:extLst>
          </p:cNvPr>
          <p:cNvSpPr txBox="1"/>
          <p:nvPr/>
        </p:nvSpPr>
        <p:spPr>
          <a:xfrm>
            <a:off x="287327" y="4439038"/>
            <a:ext cx="116195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Learnings</a:t>
            </a:r>
          </a:p>
          <a:p>
            <a:r>
              <a:rPr lang="en-US" dirty="0"/>
              <a:t>This was not mentioned in the paper, no thresholds given </a:t>
            </a:r>
          </a:p>
          <a:p>
            <a:r>
              <a:rPr lang="en-US" dirty="0"/>
              <a:t>Initially did with FASTQC then shifted to fastp as it’s less complex and fast</a:t>
            </a:r>
          </a:p>
          <a:p>
            <a:r>
              <a:rPr lang="en-US" dirty="0"/>
              <a:t>Results were similar when compared </a:t>
            </a:r>
          </a:p>
          <a:p>
            <a:endParaRPr lang="en-US" dirty="0"/>
          </a:p>
        </p:txBody>
      </p:sp>
      <p:cxnSp>
        <p:nvCxnSpPr>
          <p:cNvPr id="2" name="Conector recto 13">
            <a:extLst>
              <a:ext uri="{FF2B5EF4-FFF2-40B4-BE49-F238E27FC236}">
                <a16:creationId xmlns:a16="http://schemas.microsoft.com/office/drawing/2014/main" id="{A6847B94-A972-494C-205D-966D5DB4A3A5}"/>
              </a:ext>
            </a:extLst>
          </p:cNvPr>
          <p:cNvCxnSpPr>
            <a:cxnSpLocks/>
          </p:cNvCxnSpPr>
          <p:nvPr/>
        </p:nvCxnSpPr>
        <p:spPr>
          <a:xfrm flipH="1">
            <a:off x="166861" y="1303327"/>
            <a:ext cx="11493409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E4FD639-0CF2-EDCF-7F4C-56592FEDA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2304" y="3043133"/>
            <a:ext cx="6218378" cy="118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36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87F59-D095-8EE2-F266-A4B4731FE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73487DE3-2F17-9D94-0866-50113E1E1F23}"/>
              </a:ext>
            </a:extLst>
          </p:cNvPr>
          <p:cNvSpPr txBox="1"/>
          <p:nvPr/>
        </p:nvSpPr>
        <p:spPr>
          <a:xfrm>
            <a:off x="513694" y="545766"/>
            <a:ext cx="5582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QC Wuhan 1 Report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4" name="Picture 3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722BC84-DBC7-6EDB-D754-E50D188C4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569" y="1841269"/>
            <a:ext cx="3640244" cy="2258168"/>
          </a:xfrm>
          <a:prstGeom prst="rect">
            <a:avLst/>
          </a:prstGeom>
        </p:spPr>
      </p:pic>
      <p:pic>
        <p:nvPicPr>
          <p:cNvPr id="8" name="Picture 7" descr="A graph with a line&#10;&#10;Description automatically generated">
            <a:extLst>
              <a:ext uri="{FF2B5EF4-FFF2-40B4-BE49-F238E27FC236}">
                <a16:creationId xmlns:a16="http://schemas.microsoft.com/office/drawing/2014/main" id="{9B51DCFC-7727-0826-88C6-0CCD8827CA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569" y="4225441"/>
            <a:ext cx="3640244" cy="2278698"/>
          </a:xfrm>
          <a:prstGeom prst="rect">
            <a:avLst/>
          </a:prstGeom>
        </p:spPr>
      </p:pic>
      <p:pic>
        <p:nvPicPr>
          <p:cNvPr id="15" name="Picture 14" descr="A graph with a line&#10;&#10;Description automatically generated">
            <a:extLst>
              <a:ext uri="{FF2B5EF4-FFF2-40B4-BE49-F238E27FC236}">
                <a16:creationId xmlns:a16="http://schemas.microsoft.com/office/drawing/2014/main" id="{DF59B460-EF73-60D3-C552-602C9CEDBC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3836" y="1794858"/>
            <a:ext cx="3640242" cy="2350990"/>
          </a:xfrm>
          <a:prstGeom prst="rect">
            <a:avLst/>
          </a:prstGeom>
        </p:spPr>
      </p:pic>
      <p:pic>
        <p:nvPicPr>
          <p:cNvPr id="20" name="Picture 19" descr="A graph with a line&#10;&#10;Description automatically generated">
            <a:extLst>
              <a:ext uri="{FF2B5EF4-FFF2-40B4-BE49-F238E27FC236}">
                <a16:creationId xmlns:a16="http://schemas.microsoft.com/office/drawing/2014/main" id="{D8246956-16A6-C428-64B7-C84C6E6D63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3835" y="4180643"/>
            <a:ext cx="3640243" cy="236829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EB0AF24-C6EE-706B-E85C-0402F9760413}"/>
              </a:ext>
            </a:extLst>
          </p:cNvPr>
          <p:cNvSpPr txBox="1"/>
          <p:nvPr/>
        </p:nvSpPr>
        <p:spPr>
          <a:xfrm>
            <a:off x="1216905" y="138011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filtering: read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E9F386-2903-4533-9D30-942E02407F5E}"/>
              </a:ext>
            </a:extLst>
          </p:cNvPr>
          <p:cNvSpPr txBox="1"/>
          <p:nvPr/>
        </p:nvSpPr>
        <p:spPr>
          <a:xfrm>
            <a:off x="7206350" y="138011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filtering: read 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B56DA2-5D60-2AE9-2B00-DAF36A967E83}"/>
              </a:ext>
            </a:extLst>
          </p:cNvPr>
          <p:cNvSpPr txBox="1"/>
          <p:nvPr/>
        </p:nvSpPr>
        <p:spPr>
          <a:xfrm>
            <a:off x="301916" y="26207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5B0DE93-4492-8F45-82EF-A587DEC7FEFD}"/>
              </a:ext>
            </a:extLst>
          </p:cNvPr>
          <p:cNvSpPr txBox="1"/>
          <p:nvPr/>
        </p:nvSpPr>
        <p:spPr>
          <a:xfrm>
            <a:off x="301916" y="5040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cxnSp>
        <p:nvCxnSpPr>
          <p:cNvPr id="7" name="Conector recto 13">
            <a:extLst>
              <a:ext uri="{FF2B5EF4-FFF2-40B4-BE49-F238E27FC236}">
                <a16:creationId xmlns:a16="http://schemas.microsoft.com/office/drawing/2014/main" id="{E46C6E01-5C73-EF68-88DE-113C070F44D8}"/>
              </a:ext>
            </a:extLst>
          </p:cNvPr>
          <p:cNvCxnSpPr>
            <a:cxnSpLocks/>
          </p:cNvCxnSpPr>
          <p:nvPr/>
        </p:nvCxnSpPr>
        <p:spPr>
          <a:xfrm flipH="1">
            <a:off x="469295" y="1303327"/>
            <a:ext cx="1119097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19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AAF1-8E15-BCA9-868C-F2869C38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E6E7FBA0-B059-BE01-E3E3-4EBDEFDAF701}"/>
              </a:ext>
            </a:extLst>
          </p:cNvPr>
          <p:cNvSpPr txBox="1"/>
          <p:nvPr/>
        </p:nvSpPr>
        <p:spPr>
          <a:xfrm>
            <a:off x="513695" y="545766"/>
            <a:ext cx="4560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QC Wuhan 2 Report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AF32E0-E715-2672-0ABF-579BAA671F6A}"/>
              </a:ext>
            </a:extLst>
          </p:cNvPr>
          <p:cNvSpPr txBox="1"/>
          <p:nvPr/>
        </p:nvSpPr>
        <p:spPr>
          <a:xfrm>
            <a:off x="1289475" y="1380119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Before filtering: read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19BC69-AC04-8C02-BBCF-0045D17F7BB0}"/>
              </a:ext>
            </a:extLst>
          </p:cNvPr>
          <p:cNvSpPr txBox="1"/>
          <p:nvPr/>
        </p:nvSpPr>
        <p:spPr>
          <a:xfrm>
            <a:off x="7278920" y="1380119"/>
            <a:ext cx="3070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After filtering: read quality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5C16EF-BC3A-24A3-4F79-DB0176081039}"/>
              </a:ext>
            </a:extLst>
          </p:cNvPr>
          <p:cNvSpPr txBox="1"/>
          <p:nvPr/>
        </p:nvSpPr>
        <p:spPr>
          <a:xfrm>
            <a:off x="301916" y="262074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936F0A-7C9D-1663-FDF8-864F65D4089D}"/>
              </a:ext>
            </a:extLst>
          </p:cNvPr>
          <p:cNvSpPr txBox="1"/>
          <p:nvPr/>
        </p:nvSpPr>
        <p:spPr>
          <a:xfrm>
            <a:off x="301916" y="50402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</a:t>
            </a:r>
          </a:p>
        </p:txBody>
      </p:sp>
      <p:pic>
        <p:nvPicPr>
          <p:cNvPr id="2" name="Picture 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39560469-8327-D789-9813-2C4123134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035" y="1832014"/>
            <a:ext cx="3639312" cy="2245432"/>
          </a:xfrm>
          <a:prstGeom prst="rect">
            <a:avLst/>
          </a:prstGeom>
        </p:spPr>
      </p:pic>
      <p:pic>
        <p:nvPicPr>
          <p:cNvPr id="3" name="Picture 2" descr="A graph with numbers and a line&#10;&#10;Description automatically generated">
            <a:extLst>
              <a:ext uri="{FF2B5EF4-FFF2-40B4-BE49-F238E27FC236}">
                <a16:creationId xmlns:a16="http://schemas.microsoft.com/office/drawing/2014/main" id="{FCE50379-3B57-1184-33CA-0BB813D96C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035" y="4331843"/>
            <a:ext cx="3639312" cy="2294761"/>
          </a:xfrm>
          <a:prstGeom prst="rect">
            <a:avLst/>
          </a:prstGeom>
        </p:spPr>
      </p:pic>
      <p:pic>
        <p:nvPicPr>
          <p:cNvPr id="5" name="Picture 4" descr="A graph with a line&#10;&#10;Description automatically generated">
            <a:extLst>
              <a:ext uri="{FF2B5EF4-FFF2-40B4-BE49-F238E27FC236}">
                <a16:creationId xmlns:a16="http://schemas.microsoft.com/office/drawing/2014/main" id="{E0621280-FCB2-E696-F681-238DB17B3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4299" y="1793752"/>
            <a:ext cx="3639312" cy="2321957"/>
          </a:xfrm>
          <a:prstGeom prst="rect">
            <a:avLst/>
          </a:prstGeom>
        </p:spPr>
      </p:pic>
      <p:pic>
        <p:nvPicPr>
          <p:cNvPr id="6" name="Picture 5" descr="A graph with a line&#10;&#10;Description automatically generated">
            <a:extLst>
              <a:ext uri="{FF2B5EF4-FFF2-40B4-BE49-F238E27FC236}">
                <a16:creationId xmlns:a16="http://schemas.microsoft.com/office/drawing/2014/main" id="{9EDD02AF-0D23-E268-8529-D60AAFE93A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299" y="4285890"/>
            <a:ext cx="3639312" cy="2386667"/>
          </a:xfrm>
          <a:prstGeom prst="rect">
            <a:avLst/>
          </a:prstGeom>
        </p:spPr>
      </p:pic>
      <p:cxnSp>
        <p:nvCxnSpPr>
          <p:cNvPr id="4" name="Conector recto 13">
            <a:extLst>
              <a:ext uri="{FF2B5EF4-FFF2-40B4-BE49-F238E27FC236}">
                <a16:creationId xmlns:a16="http://schemas.microsoft.com/office/drawing/2014/main" id="{14A88284-B094-79B9-439C-D72F39A87790}"/>
              </a:ext>
            </a:extLst>
          </p:cNvPr>
          <p:cNvCxnSpPr>
            <a:cxnSpLocks/>
          </p:cNvCxnSpPr>
          <p:nvPr/>
        </p:nvCxnSpPr>
        <p:spPr>
          <a:xfrm flipH="1">
            <a:off x="469295" y="1303327"/>
            <a:ext cx="11190975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92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E16BE-83E7-65D7-7E26-1398CEB8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430CDB22-8470-D6C3-615E-B7DAFDA5B2FC}"/>
              </a:ext>
            </a:extLst>
          </p:cNvPr>
          <p:cNvSpPr txBox="1"/>
          <p:nvPr/>
        </p:nvSpPr>
        <p:spPr>
          <a:xfrm>
            <a:off x="285103" y="508293"/>
            <a:ext cx="11755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</a:t>
            </a:r>
            <a:r>
              <a:rPr lang="es-ES" sz="3200" b="1" dirty="0">
                <a:solidFill>
                  <a:srgbClr val="141828"/>
                </a:solidFill>
                <a:latin typeface="Arial" panose="020B0604020202020204"/>
              </a:rPr>
              <a:t>2,3 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(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Get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lang="es-ES" sz="3200" b="1" dirty="0">
                <a:solidFill>
                  <a:srgbClr val="141828"/>
                </a:solidFill>
                <a:latin typeface="Arial" panose="020B0604020202020204"/>
              </a:rPr>
              <a:t>h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its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from blastn and assemble genome)</a:t>
            </a:r>
          </a:p>
        </p:txBody>
      </p:sp>
      <p:cxnSp>
        <p:nvCxnSpPr>
          <p:cNvPr id="5" name="Conector recto 13">
            <a:extLst>
              <a:ext uri="{FF2B5EF4-FFF2-40B4-BE49-F238E27FC236}">
                <a16:creationId xmlns:a16="http://schemas.microsoft.com/office/drawing/2014/main" id="{5B4660E3-EC27-0470-4A90-DA82D03D1FE1}"/>
              </a:ext>
            </a:extLst>
          </p:cNvPr>
          <p:cNvCxnSpPr>
            <a:cxnSpLocks/>
          </p:cNvCxnSpPr>
          <p:nvPr/>
        </p:nvCxnSpPr>
        <p:spPr>
          <a:xfrm flipH="1">
            <a:off x="149063" y="1348911"/>
            <a:ext cx="11364368" cy="369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FF8E90F-128E-DDCB-D0CE-936F49845729}"/>
              </a:ext>
            </a:extLst>
          </p:cNvPr>
          <p:cNvSpPr txBox="1"/>
          <p:nvPr/>
        </p:nvSpPr>
        <p:spPr>
          <a:xfrm>
            <a:off x="285103" y="1810576"/>
            <a:ext cx="88694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Assembly is done using MEGAHIT to get </a:t>
            </a:r>
          </a:p>
          <a:p>
            <a:r>
              <a:rPr lang="en-US" dirty="0"/>
              <a:t>Similar results were obtained for both the samples</a:t>
            </a:r>
          </a:p>
          <a:p>
            <a:r>
              <a:rPr lang="en-US" dirty="0"/>
              <a:t>Final </a:t>
            </a:r>
            <a:r>
              <a:rPr lang="en-US" dirty="0" err="1"/>
              <a:t>CoV</a:t>
            </a:r>
            <a:r>
              <a:rPr lang="en-US" dirty="0"/>
              <a:t> genome was around 30k nt ( as in original paper) </a:t>
            </a:r>
          </a:p>
          <a:p>
            <a:r>
              <a:rPr lang="en-US" dirty="0"/>
              <a:t> 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A472EB-2404-784C-A6BE-6E7ECB6BC0C5}"/>
              </a:ext>
            </a:extLst>
          </p:cNvPr>
          <p:cNvSpPr txBox="1"/>
          <p:nvPr/>
        </p:nvSpPr>
        <p:spPr>
          <a:xfrm>
            <a:off x="285103" y="4501439"/>
            <a:ext cx="11001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Learnings</a:t>
            </a:r>
          </a:p>
          <a:p>
            <a:r>
              <a:rPr lang="en-US" dirty="0"/>
              <a:t>There were memory issues for blast due to big reference genomes </a:t>
            </a:r>
          </a:p>
          <a:p>
            <a:r>
              <a:rPr lang="en-US" dirty="0"/>
              <a:t>Got over it by using blast </a:t>
            </a:r>
            <a:r>
              <a:rPr lang="en-US" dirty="0" err="1"/>
              <a:t>cmd</a:t>
            </a:r>
            <a:r>
              <a:rPr lang="en-US" dirty="0"/>
              <a:t> for getting reference FASTA files</a:t>
            </a:r>
          </a:p>
          <a:p>
            <a:r>
              <a:rPr lang="en-US" dirty="0"/>
              <a:t>Contigs were generated more when done with raw files rather than assembled genomes however results were same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B0111-F2F1-0D60-11FE-7BE0FF3565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13" r="5583" b="18534"/>
          <a:stretch/>
        </p:blipFill>
        <p:spPr>
          <a:xfrm>
            <a:off x="372188" y="3173453"/>
            <a:ext cx="7707086" cy="486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ACF278-7293-A51B-1561-B57E1DD22A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189" y="3177837"/>
            <a:ext cx="3649287" cy="1125037"/>
          </a:xfrm>
          <a:prstGeom prst="rect">
            <a:avLst/>
          </a:prstGeom>
        </p:spPr>
      </p:pic>
      <p:sp>
        <p:nvSpPr>
          <p:cNvPr id="3" name="Arrow: Up 2">
            <a:extLst>
              <a:ext uri="{FF2B5EF4-FFF2-40B4-BE49-F238E27FC236}">
                <a16:creationId xmlns:a16="http://schemas.microsoft.com/office/drawing/2014/main" id="{35F3B69F-6C0F-7AE2-A843-FCD5586FADBA}"/>
              </a:ext>
            </a:extLst>
          </p:cNvPr>
          <p:cNvSpPr/>
          <p:nvPr/>
        </p:nvSpPr>
        <p:spPr>
          <a:xfrm>
            <a:off x="5540192" y="3452614"/>
            <a:ext cx="135466" cy="651696"/>
          </a:xfrm>
          <a:prstGeom prst="upArrow">
            <a:avLst>
              <a:gd name="adj1" fmla="val 50000"/>
              <a:gd name="adj2" fmla="val 1535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92A8A305-EF55-6B25-FC22-63FF17FB3D2D}"/>
              </a:ext>
            </a:extLst>
          </p:cNvPr>
          <p:cNvSpPr/>
          <p:nvPr/>
        </p:nvSpPr>
        <p:spPr>
          <a:xfrm>
            <a:off x="8421280" y="4253153"/>
            <a:ext cx="128208" cy="435342"/>
          </a:xfrm>
          <a:prstGeom prst="upArrow">
            <a:avLst>
              <a:gd name="adj1" fmla="val 50000"/>
              <a:gd name="adj2" fmla="val 15357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81B044-04BF-7E3F-3160-20A90A1F0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345" y="1648028"/>
            <a:ext cx="5033552" cy="56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5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BFC9EC-8FB0-96DA-2433-82D5F3132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9FE2A79E-00A6-6F21-DA8A-06D283E4608C}"/>
              </a:ext>
            </a:extLst>
          </p:cNvPr>
          <p:cNvSpPr/>
          <p:nvPr/>
        </p:nvSpPr>
        <p:spPr>
          <a:xfrm>
            <a:off x="9873645" y="2043410"/>
            <a:ext cx="1973226" cy="119080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uadroTexto 2">
            <a:extLst>
              <a:ext uri="{FF2B5EF4-FFF2-40B4-BE49-F238E27FC236}">
                <a16:creationId xmlns:a16="http://schemas.microsoft.com/office/drawing/2014/main" id="{0040F88B-F4AE-C8B7-C1D7-AF49BAE84E02}"/>
              </a:ext>
            </a:extLst>
          </p:cNvPr>
          <p:cNvSpPr txBox="1"/>
          <p:nvPr/>
        </p:nvSpPr>
        <p:spPr>
          <a:xfrm>
            <a:off x="285103" y="508293"/>
            <a:ext cx="117556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200" b="1" dirty="0">
                <a:solidFill>
                  <a:srgbClr val="141828"/>
                </a:solidFill>
                <a:latin typeface="Arial" panose="020B0604020202020204"/>
              </a:rPr>
              <a:t>Step 4 (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Viral taxonomic </a:t>
            </a:r>
            <a:r>
              <a:rPr kumimoji="0" lang="es-ES" sz="32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profiling</a:t>
            </a:r>
            <a:r>
              <a:rPr kumimoji="0" lang="es-ES" sz="32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5" name="Conector recto 13">
            <a:extLst>
              <a:ext uri="{FF2B5EF4-FFF2-40B4-BE49-F238E27FC236}">
                <a16:creationId xmlns:a16="http://schemas.microsoft.com/office/drawing/2014/main" id="{62627CEE-631F-4E33-5C1E-A372B9BFE2C0}"/>
              </a:ext>
            </a:extLst>
          </p:cNvPr>
          <p:cNvCxnSpPr>
            <a:cxnSpLocks/>
          </p:cNvCxnSpPr>
          <p:nvPr/>
        </p:nvCxnSpPr>
        <p:spPr>
          <a:xfrm flipH="1">
            <a:off x="149063" y="1348911"/>
            <a:ext cx="11364368" cy="369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8E847B-2AEC-EAE4-AAF6-B1A76531CA21}"/>
              </a:ext>
            </a:extLst>
          </p:cNvPr>
          <p:cNvSpPr txBox="1"/>
          <p:nvPr/>
        </p:nvSpPr>
        <p:spPr>
          <a:xfrm>
            <a:off x="625231" y="1672492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1:</a:t>
            </a:r>
          </a:p>
        </p:txBody>
      </p:sp>
      <p:pic>
        <p:nvPicPr>
          <p:cNvPr id="12" name="Picture 11" descr="A blue background with white text and a dna strand&#10;&#10;AI-generated content may be incorrect.">
            <a:extLst>
              <a:ext uri="{FF2B5EF4-FFF2-40B4-BE49-F238E27FC236}">
                <a16:creationId xmlns:a16="http://schemas.microsoft.com/office/drawing/2014/main" id="{60435E07-C1EA-CB8E-E61F-87C7FA096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148" y="2066377"/>
            <a:ext cx="1869814" cy="970865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D113A263-B2C3-7C79-F803-6BF8C829F91D}"/>
              </a:ext>
            </a:extLst>
          </p:cNvPr>
          <p:cNvSpPr/>
          <p:nvPr/>
        </p:nvSpPr>
        <p:spPr>
          <a:xfrm>
            <a:off x="3878365" y="246505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1D3AF49-2268-259E-4603-220AD8E1529D}"/>
              </a:ext>
            </a:extLst>
          </p:cNvPr>
          <p:cNvSpPr/>
          <p:nvPr/>
        </p:nvSpPr>
        <p:spPr>
          <a:xfrm>
            <a:off x="6944106" y="246505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AE09D2-BE36-C54F-CB7B-5D0E5FE0B8FE}"/>
              </a:ext>
            </a:extLst>
          </p:cNvPr>
          <p:cNvSpPr txBox="1"/>
          <p:nvPr/>
        </p:nvSpPr>
        <p:spPr>
          <a:xfrm>
            <a:off x="1508524" y="2228644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final contigs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55AE18F-08DA-4FB6-5623-43873B48357E}"/>
              </a:ext>
            </a:extLst>
          </p:cNvPr>
          <p:cNvSpPr txBox="1"/>
          <p:nvPr/>
        </p:nvSpPr>
        <p:spPr>
          <a:xfrm>
            <a:off x="7773256" y="2228644"/>
            <a:ext cx="1047965" cy="646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Blastn</a:t>
            </a:r>
            <a:r>
              <a:rPr lang="en-US" b="1" dirty="0"/>
              <a:t> hits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A0F7F4A-6C5B-184D-B2BA-F4890E187966}"/>
              </a:ext>
            </a:extLst>
          </p:cNvPr>
          <p:cNvSpPr/>
          <p:nvPr/>
        </p:nvSpPr>
        <p:spPr>
          <a:xfrm>
            <a:off x="9047226" y="246505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54B139-0F81-5C89-7944-C528F9C07D19}"/>
              </a:ext>
            </a:extLst>
          </p:cNvPr>
          <p:cNvSpPr txBox="1"/>
          <p:nvPr/>
        </p:nvSpPr>
        <p:spPr>
          <a:xfrm>
            <a:off x="10143076" y="2228644"/>
            <a:ext cx="1047965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Top contigs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67C24-5D08-B79A-79C9-DF64EA8F44DF}"/>
              </a:ext>
            </a:extLst>
          </p:cNvPr>
          <p:cNvSpPr txBox="1"/>
          <p:nvPr/>
        </p:nvSpPr>
        <p:spPr>
          <a:xfrm>
            <a:off x="625231" y="3228945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2: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B1439E0-E29D-7FC4-D0CA-9426F47E651A}"/>
              </a:ext>
            </a:extLst>
          </p:cNvPr>
          <p:cNvSpPr/>
          <p:nvPr/>
        </p:nvSpPr>
        <p:spPr>
          <a:xfrm>
            <a:off x="3878365" y="4026960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1CCA76-8184-287E-5089-7D97F69E606C}"/>
              </a:ext>
            </a:extLst>
          </p:cNvPr>
          <p:cNvSpPr txBox="1"/>
          <p:nvPr/>
        </p:nvSpPr>
        <p:spPr>
          <a:xfrm>
            <a:off x="1508524" y="3783377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Blastn</a:t>
            </a:r>
            <a:r>
              <a:rPr lang="en-US" b="1" dirty="0"/>
              <a:t> hit /</a:t>
            </a:r>
            <a:br>
              <a:rPr lang="en-US" b="1" dirty="0"/>
            </a:br>
            <a:r>
              <a:rPr lang="en-US" b="1" dirty="0"/>
              <a:t>Top contigs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D55F2305-0AAC-B607-0562-6B83537CC1C0}"/>
              </a:ext>
            </a:extLst>
          </p:cNvPr>
          <p:cNvSpPr/>
          <p:nvPr/>
        </p:nvSpPr>
        <p:spPr>
          <a:xfrm>
            <a:off x="7205778" y="4026960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BAA4A1-19BD-3B4B-9B9A-2D80CBE7A6FB}"/>
              </a:ext>
            </a:extLst>
          </p:cNvPr>
          <p:cNvSpPr txBox="1"/>
          <p:nvPr/>
        </p:nvSpPr>
        <p:spPr>
          <a:xfrm>
            <a:off x="4734337" y="3790552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Accession number of hits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BB6702-44D7-4B5B-E90E-69391A4A4ED9}"/>
              </a:ext>
            </a:extLst>
          </p:cNvPr>
          <p:cNvSpPr txBox="1"/>
          <p:nvPr/>
        </p:nvSpPr>
        <p:spPr>
          <a:xfrm>
            <a:off x="625230" y="4814706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3: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EE2EBAC-CADC-FD27-DDA1-EB2F2F9483B3}"/>
              </a:ext>
            </a:extLst>
          </p:cNvPr>
          <p:cNvSpPr txBox="1"/>
          <p:nvPr/>
        </p:nvSpPr>
        <p:spPr>
          <a:xfrm>
            <a:off x="1508524" y="5458493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Taxonomy database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D9C1330-6D5D-38A5-C106-8652BD103977}"/>
              </a:ext>
            </a:extLst>
          </p:cNvPr>
          <p:cNvSpPr txBox="1"/>
          <p:nvPr/>
        </p:nvSpPr>
        <p:spPr>
          <a:xfrm>
            <a:off x="8127951" y="3773484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Taxonomic ID of hits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67F911C1-3D8E-8BFC-1129-5BB835D6479A}"/>
              </a:ext>
            </a:extLst>
          </p:cNvPr>
          <p:cNvSpPr/>
          <p:nvPr/>
        </p:nvSpPr>
        <p:spPr>
          <a:xfrm>
            <a:off x="3901811" y="4019785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4654FCB-A155-36BD-38F4-464B12271FE2}"/>
              </a:ext>
            </a:extLst>
          </p:cNvPr>
          <p:cNvSpPr txBox="1"/>
          <p:nvPr/>
        </p:nvSpPr>
        <p:spPr>
          <a:xfrm>
            <a:off x="4904480" y="5457020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Taxonomic ID of hits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4A947D-868D-39AE-4A7F-2CCF4830F8D6}"/>
              </a:ext>
            </a:extLst>
          </p:cNvPr>
          <p:cNvSpPr txBox="1"/>
          <p:nvPr/>
        </p:nvSpPr>
        <p:spPr>
          <a:xfrm>
            <a:off x="8578784" y="5455086"/>
            <a:ext cx="171407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Lineage</a:t>
            </a:r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8B54AC14-69AC-ECEE-97C3-F1842C284DCE}"/>
              </a:ext>
            </a:extLst>
          </p:cNvPr>
          <p:cNvSpPr/>
          <p:nvPr/>
        </p:nvSpPr>
        <p:spPr>
          <a:xfrm>
            <a:off x="7488660" y="576238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42">
            <a:extLst>
              <a:ext uri="{FF2B5EF4-FFF2-40B4-BE49-F238E27FC236}">
                <a16:creationId xmlns:a16="http://schemas.microsoft.com/office/drawing/2014/main" id="{3896E64B-A56C-98FC-640F-F9FCDE1B0EE5}"/>
              </a:ext>
            </a:extLst>
          </p:cNvPr>
          <p:cNvSpPr/>
          <p:nvPr/>
        </p:nvSpPr>
        <p:spPr>
          <a:xfrm>
            <a:off x="4135540" y="5635498"/>
            <a:ext cx="351693" cy="351147"/>
          </a:xfrm>
          <a:prstGeom prst="plus">
            <a:avLst>
              <a:gd name="adj" fmla="val 33903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58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4AAF1-8E15-BCA9-868C-F2869C3827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E6E7FBA0-B059-BE01-E3E3-4EBDEFDAF701}"/>
              </a:ext>
            </a:extLst>
          </p:cNvPr>
          <p:cNvSpPr txBox="1"/>
          <p:nvPr/>
        </p:nvSpPr>
        <p:spPr>
          <a:xfrm>
            <a:off x="513694" y="545766"/>
            <a:ext cx="1134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Differences between WU</a:t>
            </a:r>
            <a:r>
              <a:rPr lang="es-ES" sz="3600" b="1" dirty="0">
                <a:solidFill>
                  <a:srgbClr val="141828"/>
                </a:solidFill>
                <a:latin typeface="+mj-lt"/>
              </a:rPr>
              <a:t>H1 and WUH2 genomes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9C4929A7-EC50-8D44-6896-C2D9DD519CC7}"/>
              </a:ext>
            </a:extLst>
          </p:cNvPr>
          <p:cNvCxnSpPr>
            <a:cxnSpLocks/>
          </p:cNvCxnSpPr>
          <p:nvPr/>
        </p:nvCxnSpPr>
        <p:spPr>
          <a:xfrm flipH="1">
            <a:off x="180210" y="1332823"/>
            <a:ext cx="1175371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27BEA9B3-E5DF-45FC-BCFE-82B3A1E4B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7792"/>
            <a:ext cx="3377271" cy="33772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F68392-4BAC-4A37-A01B-E757B9190958}"/>
              </a:ext>
            </a:extLst>
          </p:cNvPr>
          <p:cNvSpPr txBox="1"/>
          <p:nvPr/>
        </p:nvSpPr>
        <p:spPr>
          <a:xfrm>
            <a:off x="393795" y="5277600"/>
            <a:ext cx="11540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Consensus genome sequences obtained from the patient 1 and 2 were identical but had minor variations between them. These results indicated that these two individual patients were infected by the same CoV at separate times</a:t>
            </a:r>
          </a:p>
        </p:txBody>
      </p:sp>
      <p:pic>
        <p:nvPicPr>
          <p:cNvPr id="17" name="Picture 16" descr="A graph with blue squares&#10;&#10;Description automatically generated">
            <a:extLst>
              <a:ext uri="{FF2B5EF4-FFF2-40B4-BE49-F238E27FC236}">
                <a16:creationId xmlns:a16="http://schemas.microsoft.com/office/drawing/2014/main" id="{87D35F2D-6D6B-4515-BC03-CA6A8169F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411" y="2051345"/>
            <a:ext cx="4525975" cy="2262988"/>
          </a:xfrm>
          <a:prstGeom prst="rect">
            <a:avLst/>
          </a:prstGeom>
        </p:spPr>
      </p:pic>
      <p:pic>
        <p:nvPicPr>
          <p:cNvPr id="18" name="Picture 17" descr="A graph with blue squares&#10;&#10;Description automatically generated">
            <a:extLst>
              <a:ext uri="{FF2B5EF4-FFF2-40B4-BE49-F238E27FC236}">
                <a16:creationId xmlns:a16="http://schemas.microsoft.com/office/drawing/2014/main" id="{1665869E-4B22-4798-AEB3-951B1060D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516" y="2296091"/>
            <a:ext cx="4425542" cy="2212771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5A8E4E3-4939-475F-8ACB-D9C96D8492DE}"/>
              </a:ext>
            </a:extLst>
          </p:cNvPr>
          <p:cNvCxnSpPr>
            <a:cxnSpLocks/>
          </p:cNvCxnSpPr>
          <p:nvPr/>
        </p:nvCxnSpPr>
        <p:spPr>
          <a:xfrm>
            <a:off x="4015653" y="1846132"/>
            <a:ext cx="0" cy="5309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7AF360-3445-413A-BB87-78F4AC61E40F}"/>
              </a:ext>
            </a:extLst>
          </p:cNvPr>
          <p:cNvCxnSpPr>
            <a:cxnSpLocks/>
          </p:cNvCxnSpPr>
          <p:nvPr/>
        </p:nvCxnSpPr>
        <p:spPr>
          <a:xfrm>
            <a:off x="8493097" y="2111603"/>
            <a:ext cx="0" cy="5309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1">
            <a:extLst>
              <a:ext uri="{FF2B5EF4-FFF2-40B4-BE49-F238E27FC236}">
                <a16:creationId xmlns:a16="http://schemas.microsoft.com/office/drawing/2014/main" id="{F3A5F9AB-D097-4989-82E2-7B3C4C06D168}"/>
              </a:ext>
            </a:extLst>
          </p:cNvPr>
          <p:cNvSpPr txBox="1"/>
          <p:nvPr/>
        </p:nvSpPr>
        <p:spPr>
          <a:xfrm>
            <a:off x="4904128" y="1434992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1</a:t>
            </a:r>
          </a:p>
        </p:txBody>
      </p:sp>
      <p:sp>
        <p:nvSpPr>
          <p:cNvPr id="2" name="CuadroTexto 21">
            <a:extLst>
              <a:ext uri="{FF2B5EF4-FFF2-40B4-BE49-F238E27FC236}">
                <a16:creationId xmlns:a16="http://schemas.microsoft.com/office/drawing/2014/main" id="{7272733C-12F1-474F-2961-3CFA607ACDF3}"/>
              </a:ext>
            </a:extLst>
          </p:cNvPr>
          <p:cNvSpPr txBox="1"/>
          <p:nvPr/>
        </p:nvSpPr>
        <p:spPr>
          <a:xfrm>
            <a:off x="9575366" y="1473495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2</a:t>
            </a:r>
          </a:p>
        </p:txBody>
      </p:sp>
    </p:spTree>
    <p:extLst>
      <p:ext uri="{BB962C8B-B14F-4D97-AF65-F5344CB8AC3E}">
        <p14:creationId xmlns:p14="http://schemas.microsoft.com/office/powerpoint/2010/main" val="158144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2">
            <a:extLst>
              <a:ext uri="{FF2B5EF4-FFF2-40B4-BE49-F238E27FC236}">
                <a16:creationId xmlns:a16="http://schemas.microsoft.com/office/drawing/2014/main" id="{BD2B46AC-07EF-7CD5-42DC-5522DD87D193}"/>
              </a:ext>
            </a:extLst>
          </p:cNvPr>
          <p:cNvSpPr txBox="1"/>
          <p:nvPr/>
        </p:nvSpPr>
        <p:spPr>
          <a:xfrm>
            <a:off x="513694" y="545766"/>
            <a:ext cx="1134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Taxonomic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profiling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using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top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contigs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3" name="Conector recto 13">
            <a:extLst>
              <a:ext uri="{FF2B5EF4-FFF2-40B4-BE49-F238E27FC236}">
                <a16:creationId xmlns:a16="http://schemas.microsoft.com/office/drawing/2014/main" id="{7643BA80-60E8-9AAC-83A3-60C0F7C1F57A}"/>
              </a:ext>
            </a:extLst>
          </p:cNvPr>
          <p:cNvCxnSpPr>
            <a:cxnSpLocks/>
          </p:cNvCxnSpPr>
          <p:nvPr/>
        </p:nvCxnSpPr>
        <p:spPr>
          <a:xfrm flipH="1">
            <a:off x="180210" y="1332823"/>
            <a:ext cx="11753712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graph with blue squares&#10;&#10;AI-generated content may be incorrect.">
            <a:extLst>
              <a:ext uri="{FF2B5EF4-FFF2-40B4-BE49-F238E27FC236}">
                <a16:creationId xmlns:a16="http://schemas.microsoft.com/office/drawing/2014/main" id="{F93B7725-B32D-EBA0-DF1A-EFD6DFCBD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4" y="2587104"/>
            <a:ext cx="5860716" cy="2926080"/>
          </a:xfrm>
          <a:prstGeom prst="rect">
            <a:avLst/>
          </a:prstGeom>
        </p:spPr>
      </p:pic>
      <p:pic>
        <p:nvPicPr>
          <p:cNvPr id="7" name="Picture 6" descr="A graph with blue squares&#10;&#10;AI-generated content may be incorrect.">
            <a:extLst>
              <a:ext uri="{FF2B5EF4-FFF2-40B4-BE49-F238E27FC236}">
                <a16:creationId xmlns:a16="http://schemas.microsoft.com/office/drawing/2014/main" id="{6F196628-A668-AF30-AD7C-E523EB2CB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086" y="2587103"/>
            <a:ext cx="5869322" cy="292608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FAED92-1485-3C0C-61A0-FD9E177D0A50}"/>
              </a:ext>
            </a:extLst>
          </p:cNvPr>
          <p:cNvCxnSpPr>
            <a:cxnSpLocks/>
          </p:cNvCxnSpPr>
          <p:nvPr/>
        </p:nvCxnSpPr>
        <p:spPr>
          <a:xfrm>
            <a:off x="1606282" y="2455732"/>
            <a:ext cx="0" cy="5309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03FB3-3869-1D5A-410E-D06C1ECF89ED}"/>
              </a:ext>
            </a:extLst>
          </p:cNvPr>
          <p:cNvCxnSpPr>
            <a:cxnSpLocks/>
          </p:cNvCxnSpPr>
          <p:nvPr/>
        </p:nvCxnSpPr>
        <p:spPr>
          <a:xfrm>
            <a:off x="6935230" y="2641600"/>
            <a:ext cx="0" cy="7874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21">
            <a:extLst>
              <a:ext uri="{FF2B5EF4-FFF2-40B4-BE49-F238E27FC236}">
                <a16:creationId xmlns:a16="http://schemas.microsoft.com/office/drawing/2014/main" id="{5CC747F7-9A3A-88EE-0C50-49DBBD791B3B}"/>
              </a:ext>
            </a:extLst>
          </p:cNvPr>
          <p:cNvSpPr txBox="1"/>
          <p:nvPr/>
        </p:nvSpPr>
        <p:spPr>
          <a:xfrm>
            <a:off x="2765690" y="1712319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1</a:t>
            </a:r>
          </a:p>
        </p:txBody>
      </p:sp>
      <p:sp>
        <p:nvSpPr>
          <p:cNvPr id="11" name="CuadroTexto 21">
            <a:extLst>
              <a:ext uri="{FF2B5EF4-FFF2-40B4-BE49-F238E27FC236}">
                <a16:creationId xmlns:a16="http://schemas.microsoft.com/office/drawing/2014/main" id="{CFADC8A9-D59A-9AAD-CDB2-71DFED2B2963}"/>
              </a:ext>
            </a:extLst>
          </p:cNvPr>
          <p:cNvSpPr txBox="1"/>
          <p:nvPr/>
        </p:nvSpPr>
        <p:spPr>
          <a:xfrm>
            <a:off x="8559309" y="1712319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2</a:t>
            </a:r>
          </a:p>
        </p:txBody>
      </p:sp>
    </p:spTree>
    <p:extLst>
      <p:ext uri="{BB962C8B-B14F-4D97-AF65-F5344CB8AC3E}">
        <p14:creationId xmlns:p14="http://schemas.microsoft.com/office/powerpoint/2010/main" val="2044225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EC0DCC90-A7C9-734D-877B-1B8B581116FC}"/>
              </a:ext>
            </a:extLst>
          </p:cNvPr>
          <p:cNvSpPr txBox="1"/>
          <p:nvPr/>
        </p:nvSpPr>
        <p:spPr>
          <a:xfrm rot="16200000">
            <a:off x="-338614" y="3826886"/>
            <a:ext cx="3831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000" b="1" i="0" u="none" strike="noStrike" kern="1200" cap="none" spc="30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347634F-A3D6-FC4F-A579-CCA69CD4E316}"/>
              </a:ext>
            </a:extLst>
          </p:cNvPr>
          <p:cNvCxnSpPr>
            <a:cxnSpLocks/>
          </p:cNvCxnSpPr>
          <p:nvPr/>
        </p:nvCxnSpPr>
        <p:spPr>
          <a:xfrm flipV="1">
            <a:off x="2223724" y="23149"/>
            <a:ext cx="0" cy="6034209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B759678D-75E0-AC47-B557-8D13563103E0}"/>
              </a:ext>
            </a:extLst>
          </p:cNvPr>
          <p:cNvSpPr txBox="1"/>
          <p:nvPr/>
        </p:nvSpPr>
        <p:spPr>
          <a:xfrm>
            <a:off x="2362172" y="716994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1200" cap="none" spc="0" normalizeH="0" baseline="0" dirty="0">
                <a:ln>
                  <a:noFill/>
                </a:ln>
                <a:solidFill>
                  <a:srgbClr val="C62B3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F1DFCB0-CA05-F946-A206-D8DF725869A1}"/>
              </a:ext>
            </a:extLst>
          </p:cNvPr>
          <p:cNvSpPr txBox="1"/>
          <p:nvPr/>
        </p:nvSpPr>
        <p:spPr>
          <a:xfrm>
            <a:off x="3905215" y="1574026"/>
            <a:ext cx="4744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Relevance of the study, Overview of NGS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Nuances of targeted manuscript </a:t>
            </a:r>
            <a:endParaRPr kumimoji="0" lang="es-ES" b="0" i="0" u="none" strike="noStrike" kern="1200" cap="none" spc="0" normalizeH="0" baseline="0" dirty="0">
              <a:ln>
                <a:noFill/>
              </a:ln>
              <a:solidFill>
                <a:srgbClr val="FFFFFF">
                  <a:alpha val="65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3595116-0C26-7246-AA5E-195EE5C96187}"/>
              </a:ext>
            </a:extLst>
          </p:cNvPr>
          <p:cNvSpPr txBox="1"/>
          <p:nvPr/>
        </p:nvSpPr>
        <p:spPr>
          <a:xfrm>
            <a:off x="3905216" y="1008656"/>
            <a:ext cx="33230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04FB521-8BDA-BE47-97CC-64E508565EE5}"/>
              </a:ext>
            </a:extLst>
          </p:cNvPr>
          <p:cNvSpPr txBox="1"/>
          <p:nvPr/>
        </p:nvSpPr>
        <p:spPr>
          <a:xfrm>
            <a:off x="2362172" y="2566058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1200" cap="none" spc="0" normalizeH="0" baseline="0" dirty="0">
                <a:ln>
                  <a:noFill/>
                </a:ln>
                <a:solidFill>
                  <a:srgbClr val="C62B3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3C177B3-9122-0943-B930-37664C6AB389}"/>
              </a:ext>
            </a:extLst>
          </p:cNvPr>
          <p:cNvSpPr txBox="1"/>
          <p:nvPr/>
        </p:nvSpPr>
        <p:spPr>
          <a:xfrm>
            <a:off x="2362172" y="4415122"/>
            <a:ext cx="15604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800" b="1" i="0" u="none" strike="noStrike" kern="1200" cap="none" spc="0" normalizeH="0" baseline="0">
                <a:ln>
                  <a:noFill/>
                </a:ln>
                <a:solidFill>
                  <a:srgbClr val="C62B3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17DB322-A0A7-4447-B64B-81CE43FCDA24}"/>
              </a:ext>
            </a:extLst>
          </p:cNvPr>
          <p:cNvSpPr txBox="1"/>
          <p:nvPr/>
        </p:nvSpPr>
        <p:spPr>
          <a:xfrm>
            <a:off x="3905215" y="3393038"/>
            <a:ext cx="4410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Solving dependencies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NGS </a:t>
            </a:r>
            <a:r>
              <a:rPr lang="es-ES" dirty="0" err="1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pipeline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s-ES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270C80C-66DE-B844-AABE-84EEC0314175}"/>
              </a:ext>
            </a:extLst>
          </p:cNvPr>
          <p:cNvSpPr txBox="1"/>
          <p:nvPr/>
        </p:nvSpPr>
        <p:spPr>
          <a:xfrm>
            <a:off x="3905215" y="2827668"/>
            <a:ext cx="332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Workflow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9EAC275-94D3-D544-BC84-16BDBF58017B}"/>
              </a:ext>
            </a:extLst>
          </p:cNvPr>
          <p:cNvSpPr txBox="1"/>
          <p:nvPr/>
        </p:nvSpPr>
        <p:spPr>
          <a:xfrm>
            <a:off x="3905215" y="4668043"/>
            <a:ext cx="33230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200" b="1" i="0" u="none" strike="noStrike" kern="120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Data / Figures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04568B1-A2D3-3F4B-B8B2-E58BCF5325A2}"/>
              </a:ext>
            </a:extLst>
          </p:cNvPr>
          <p:cNvCxnSpPr>
            <a:cxnSpLocks/>
          </p:cNvCxnSpPr>
          <p:nvPr/>
        </p:nvCxnSpPr>
        <p:spPr>
          <a:xfrm flipV="1">
            <a:off x="1598690" y="0"/>
            <a:ext cx="0" cy="2704839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Imagen 30">
            <a:extLst>
              <a:ext uri="{FF2B5EF4-FFF2-40B4-BE49-F238E27FC236}">
                <a16:creationId xmlns:a16="http://schemas.microsoft.com/office/drawing/2014/main" id="{426DFCBD-EAE7-5C48-8393-259395A4C7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36582" y="490361"/>
            <a:ext cx="3487490" cy="5422866"/>
          </a:xfrm>
          <a:prstGeom prst="rect">
            <a:avLst/>
          </a:prstGeom>
        </p:spPr>
      </p:pic>
      <p:sp>
        <p:nvSpPr>
          <p:cNvPr id="2" name="CuadroTexto 21">
            <a:extLst>
              <a:ext uri="{FF2B5EF4-FFF2-40B4-BE49-F238E27FC236}">
                <a16:creationId xmlns:a16="http://schemas.microsoft.com/office/drawing/2014/main" id="{6C2E29A5-9CE7-DAC4-5476-1C2FA393FB0C}"/>
              </a:ext>
            </a:extLst>
          </p:cNvPr>
          <p:cNvSpPr txBox="1"/>
          <p:nvPr/>
        </p:nvSpPr>
        <p:spPr>
          <a:xfrm>
            <a:off x="3922666" y="5246845"/>
            <a:ext cx="5054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ES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Comparisons, Learnings and Key takeaways </a:t>
            </a:r>
          </a:p>
        </p:txBody>
      </p:sp>
    </p:spTree>
    <p:extLst>
      <p:ext uri="{BB962C8B-B14F-4D97-AF65-F5344CB8AC3E}">
        <p14:creationId xmlns:p14="http://schemas.microsoft.com/office/powerpoint/2010/main" val="102494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3542-909E-E4F0-FA02-FEC3CA6B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D136658C-943E-B6FF-2283-3905D9D7CC58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Taxonom</a:t>
            </a:r>
            <a:r>
              <a:rPr lang="es-ES" sz="3600" b="1" dirty="0">
                <a:solidFill>
                  <a:srgbClr val="141828"/>
                </a:solidFill>
                <a:latin typeface="+mj-lt"/>
              </a:rPr>
              <a:t>y classification (Bacterial)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8DC55510-9A41-2CEB-9F60-5386BCF5ADCE}"/>
              </a:ext>
            </a:extLst>
          </p:cNvPr>
          <p:cNvCxnSpPr>
            <a:cxnSpLocks/>
          </p:cNvCxnSpPr>
          <p:nvPr/>
        </p:nvCxnSpPr>
        <p:spPr>
          <a:xfrm flipH="1">
            <a:off x="653317" y="1201401"/>
            <a:ext cx="10940207" cy="88496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2B1675F-AF51-4776-B3E5-6172B1ADB10D}"/>
              </a:ext>
            </a:extLst>
          </p:cNvPr>
          <p:cNvSpPr txBox="1"/>
          <p:nvPr/>
        </p:nvSpPr>
        <p:spPr>
          <a:xfrm>
            <a:off x="513695" y="1748707"/>
            <a:ext cx="10645990" cy="3330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Initially attempted with MetaPhlan2 as suggested in the paper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Not able to replicate it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Depreciated version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Alternatives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Kraken2 and Kaiju ( much faster and reliable)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Kraken2 for further  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34FE2B7-35DF-C906-2653-E599A1BF5C15}"/>
              </a:ext>
            </a:extLst>
          </p:cNvPr>
          <p:cNvSpPr/>
          <p:nvPr/>
        </p:nvSpPr>
        <p:spPr>
          <a:xfrm>
            <a:off x="4386487" y="5569841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12AD9A-2591-ED1E-4079-16E039E25E39}"/>
              </a:ext>
            </a:extLst>
          </p:cNvPr>
          <p:cNvSpPr txBox="1"/>
          <p:nvPr/>
        </p:nvSpPr>
        <p:spPr>
          <a:xfrm>
            <a:off x="2120533" y="5333433"/>
            <a:ext cx="220976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final contigs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A7C8600-C4E9-AB41-D092-09FBE037E0A2}"/>
              </a:ext>
            </a:extLst>
          </p:cNvPr>
          <p:cNvSpPr/>
          <p:nvPr/>
        </p:nvSpPr>
        <p:spPr>
          <a:xfrm>
            <a:off x="6999009" y="5569841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560B17-5F3C-5348-8868-74382924FA5B}"/>
              </a:ext>
            </a:extLst>
          </p:cNvPr>
          <p:cNvSpPr txBox="1"/>
          <p:nvPr/>
        </p:nvSpPr>
        <p:spPr>
          <a:xfrm>
            <a:off x="7806712" y="5333433"/>
            <a:ext cx="1909718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/>
              <a:t>Taxonomic profile report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C6A1CA-C2EF-3D22-8C31-D4EAC4EDBC9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l="5575" t="30655" r="65843" b="53781"/>
          <a:stretch/>
        </p:blipFill>
        <p:spPr>
          <a:xfrm>
            <a:off x="5173813" y="5350059"/>
            <a:ext cx="1733204" cy="61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3542-909E-E4F0-FA02-FEC3CA6B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D136658C-943E-B6FF-2283-3905D9D7CC58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Bacterial taxonomy(kraken2)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8DC55510-9A41-2CEB-9F60-5386BCF5ADCE}"/>
              </a:ext>
            </a:extLst>
          </p:cNvPr>
          <p:cNvCxnSpPr>
            <a:cxnSpLocks/>
          </p:cNvCxnSpPr>
          <p:nvPr/>
        </p:nvCxnSpPr>
        <p:spPr>
          <a:xfrm flipH="1">
            <a:off x="145724" y="1201401"/>
            <a:ext cx="11447801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21">
            <a:extLst>
              <a:ext uri="{FF2B5EF4-FFF2-40B4-BE49-F238E27FC236}">
                <a16:creationId xmlns:a16="http://schemas.microsoft.com/office/drawing/2014/main" id="{C5F6D253-AF96-FCB7-8F59-980DDC26533D}"/>
              </a:ext>
            </a:extLst>
          </p:cNvPr>
          <p:cNvSpPr txBox="1"/>
          <p:nvPr/>
        </p:nvSpPr>
        <p:spPr>
          <a:xfrm>
            <a:off x="145724" y="1723006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1</a:t>
            </a:r>
          </a:p>
        </p:txBody>
      </p:sp>
      <p:sp>
        <p:nvSpPr>
          <p:cNvPr id="13" name="CuadroTexto 21">
            <a:extLst>
              <a:ext uri="{FF2B5EF4-FFF2-40B4-BE49-F238E27FC236}">
                <a16:creationId xmlns:a16="http://schemas.microsoft.com/office/drawing/2014/main" id="{5CDA365D-F53B-8F68-5BB9-3E4C2EBF9E00}"/>
              </a:ext>
            </a:extLst>
          </p:cNvPr>
          <p:cNvSpPr txBox="1"/>
          <p:nvPr/>
        </p:nvSpPr>
        <p:spPr>
          <a:xfrm>
            <a:off x="145724" y="3351375"/>
            <a:ext cx="1470451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Wuhan 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BB36E70-2795-4D6B-BEB6-FBD04097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24" y="4041119"/>
            <a:ext cx="11845091" cy="16154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23EE33-C6E3-4595-A4DD-431A4115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25" y="2387777"/>
            <a:ext cx="11900549" cy="9445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E653B3-53FC-4B78-8104-86D4474228AA}"/>
              </a:ext>
            </a:extLst>
          </p:cNvPr>
          <p:cNvSpPr txBox="1"/>
          <p:nvPr/>
        </p:nvSpPr>
        <p:spPr>
          <a:xfrm>
            <a:off x="226932" y="5838083"/>
            <a:ext cx="11626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Additional bacterial species were found only in sample2 but those are not pathogenic hence concluded SARS-CoV-2 as the primary pathogen for further analysis  </a:t>
            </a:r>
          </a:p>
        </p:txBody>
      </p:sp>
    </p:spTree>
    <p:extLst>
      <p:ext uri="{BB962C8B-B14F-4D97-AF65-F5344CB8AC3E}">
        <p14:creationId xmlns:p14="http://schemas.microsoft.com/office/powerpoint/2010/main" val="2911539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BE16BE-83E7-65D7-7E26-1398CEB8E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E283FE83-CC5B-0781-3ABD-1F3FCB4022AA}"/>
              </a:ext>
            </a:extLst>
          </p:cNvPr>
          <p:cNvSpPr txBox="1"/>
          <p:nvPr/>
        </p:nvSpPr>
        <p:spPr>
          <a:xfrm>
            <a:off x="285103" y="521768"/>
            <a:ext cx="1175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 err="1">
                <a:solidFill>
                  <a:srgbClr val="141828"/>
                </a:solidFill>
                <a:latin typeface="Arial" panose="020B0604020202020204"/>
              </a:rPr>
              <a:t>Mapping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, </a:t>
            </a:r>
            <a:r>
              <a:rPr lang="es-ES" sz="3600" b="1" dirty="0" err="1">
                <a:solidFill>
                  <a:srgbClr val="141828"/>
                </a:solidFill>
                <a:latin typeface="Arial" panose="020B0604020202020204"/>
              </a:rPr>
              <a:t>consensus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 and </a:t>
            </a:r>
            <a:r>
              <a:rPr lang="es-ES" sz="3600" b="1" dirty="0" err="1">
                <a:solidFill>
                  <a:srgbClr val="141828"/>
                </a:solidFill>
                <a:latin typeface="Arial" panose="020B0604020202020204"/>
              </a:rPr>
              <a:t>variant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 </a:t>
            </a:r>
            <a:r>
              <a:rPr lang="es-ES" sz="3600" b="1" dirty="0" err="1">
                <a:solidFill>
                  <a:srgbClr val="141828"/>
                </a:solidFill>
                <a:latin typeface="Arial" panose="020B0604020202020204"/>
              </a:rPr>
              <a:t>calling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1DFDA5F6-845C-AC70-6777-F4E52FC25E54}"/>
              </a:ext>
            </a:extLst>
          </p:cNvPr>
          <p:cNvCxnSpPr>
            <a:cxnSpLocks/>
          </p:cNvCxnSpPr>
          <p:nvPr/>
        </p:nvCxnSpPr>
        <p:spPr>
          <a:xfrm flipH="1">
            <a:off x="149063" y="1348911"/>
            <a:ext cx="11364368" cy="369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6AD0F22-A87C-3201-02AD-DC8F5E2F7E8B}"/>
              </a:ext>
            </a:extLst>
          </p:cNvPr>
          <p:cNvSpPr txBox="1"/>
          <p:nvPr/>
        </p:nvSpPr>
        <p:spPr>
          <a:xfrm>
            <a:off x="523631" y="1483269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1:</a:t>
            </a:r>
          </a:p>
        </p:txBody>
      </p:sp>
      <p:pic>
        <p:nvPicPr>
          <p:cNvPr id="4" name="Picture 3" descr="A black and white logo&#10;&#10;AI-generated content may be incorrect.">
            <a:extLst>
              <a:ext uri="{FF2B5EF4-FFF2-40B4-BE49-F238E27FC236}">
                <a16:creationId xmlns:a16="http://schemas.microsoft.com/office/drawing/2014/main" id="{47AEA24B-685D-A5EA-719A-EB454F8DB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321" y="2023020"/>
            <a:ext cx="2899393" cy="1405979"/>
          </a:xfrm>
          <a:prstGeom prst="rect">
            <a:avLst/>
          </a:prstGeom>
          <a:ln>
            <a:noFill/>
          </a:ln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400C82C8-960A-A8C9-B3C4-F5784735C758}"/>
              </a:ext>
            </a:extLst>
          </p:cNvPr>
          <p:cNvSpPr/>
          <p:nvPr/>
        </p:nvSpPr>
        <p:spPr>
          <a:xfrm>
            <a:off x="3660415" y="2270464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1CCD883-4134-226F-A749-CD9AA07010B3}"/>
              </a:ext>
            </a:extLst>
          </p:cNvPr>
          <p:cNvSpPr/>
          <p:nvPr/>
        </p:nvSpPr>
        <p:spPr>
          <a:xfrm>
            <a:off x="3704296" y="2941824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7AB0F3-4461-388F-72FD-2C9FD358BA91}"/>
              </a:ext>
            </a:extLst>
          </p:cNvPr>
          <p:cNvSpPr txBox="1"/>
          <p:nvPr/>
        </p:nvSpPr>
        <p:spPr>
          <a:xfrm>
            <a:off x="1553286" y="2034055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cleaned ( </a:t>
            </a:r>
            <a:r>
              <a:rPr lang="en-US" b="1" dirty="0" err="1"/>
              <a:t>fastq</a:t>
            </a:r>
            <a:r>
              <a:rPr lang="en-US" b="1" dirty="0"/>
              <a:t> 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D9458F-54EB-4643-E371-B8AB034933DA}"/>
              </a:ext>
            </a:extLst>
          </p:cNvPr>
          <p:cNvSpPr txBox="1"/>
          <p:nvPr/>
        </p:nvSpPr>
        <p:spPr>
          <a:xfrm>
            <a:off x="1553286" y="2782669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Reference virus index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7E7A8F77-B333-B335-974D-7A9EBE94D2EC}"/>
              </a:ext>
            </a:extLst>
          </p:cNvPr>
          <p:cNvSpPr/>
          <p:nvPr/>
        </p:nvSpPr>
        <p:spPr>
          <a:xfrm>
            <a:off x="7498028" y="2571281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43A15F-6A28-C6D2-A92B-DD8843CA34BB}"/>
              </a:ext>
            </a:extLst>
          </p:cNvPr>
          <p:cNvSpPr txBox="1"/>
          <p:nvPr/>
        </p:nvSpPr>
        <p:spPr>
          <a:xfrm>
            <a:off x="8360854" y="2380080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mapped reads (</a:t>
            </a:r>
            <a:r>
              <a:rPr lang="en-US" b="1" dirty="0" err="1"/>
              <a:t>sam</a:t>
            </a:r>
            <a:r>
              <a:rPr lang="en-US" b="1" dirty="0"/>
              <a:t> file)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A2F610-00CD-786C-482F-F86667390955}"/>
              </a:ext>
            </a:extLst>
          </p:cNvPr>
          <p:cNvSpPr txBox="1"/>
          <p:nvPr/>
        </p:nvSpPr>
        <p:spPr>
          <a:xfrm>
            <a:off x="676031" y="3714561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2: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1A9C173-8067-7487-4928-F42B8FB972E2}"/>
              </a:ext>
            </a:extLst>
          </p:cNvPr>
          <p:cNvSpPr/>
          <p:nvPr/>
        </p:nvSpPr>
        <p:spPr>
          <a:xfrm>
            <a:off x="3678288" y="4434039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54E529BD-0896-162F-6AE8-2649ED2CB7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350" t="39591" r="22287" b="35304"/>
          <a:stretch/>
        </p:blipFill>
        <p:spPr>
          <a:xfrm>
            <a:off x="4477899" y="4205074"/>
            <a:ext cx="2899393" cy="646332"/>
          </a:xfrm>
          <a:prstGeom prst="rect">
            <a:avLst/>
          </a:prstGeom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38C584B1-3922-A131-4C2A-9347396F4090}"/>
              </a:ext>
            </a:extLst>
          </p:cNvPr>
          <p:cNvSpPr/>
          <p:nvPr/>
        </p:nvSpPr>
        <p:spPr>
          <a:xfrm>
            <a:off x="7498028" y="4441663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8FBD66-49D4-7FA8-110D-DD9303ADC8A1}"/>
              </a:ext>
            </a:extLst>
          </p:cNvPr>
          <p:cNvSpPr txBox="1"/>
          <p:nvPr/>
        </p:nvSpPr>
        <p:spPr>
          <a:xfrm>
            <a:off x="1562240" y="4197631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mapped reads (</a:t>
            </a:r>
            <a:r>
              <a:rPr lang="en-US" b="1" dirty="0" err="1"/>
              <a:t>sam</a:t>
            </a:r>
            <a:r>
              <a:rPr lang="en-US" b="1" dirty="0"/>
              <a:t> file)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5A561F-A0BB-FC3D-F473-6400D1AE3359}"/>
              </a:ext>
            </a:extLst>
          </p:cNvPr>
          <p:cNvSpPr txBox="1"/>
          <p:nvPr/>
        </p:nvSpPr>
        <p:spPr>
          <a:xfrm>
            <a:off x="8359246" y="4131071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Mapped and sorted bam file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9ECFE7C-6D8F-0681-1596-225AC49B4198}"/>
              </a:ext>
            </a:extLst>
          </p:cNvPr>
          <p:cNvSpPr txBox="1"/>
          <p:nvPr/>
        </p:nvSpPr>
        <p:spPr>
          <a:xfrm>
            <a:off x="593969" y="5060127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3:</a:t>
            </a:r>
          </a:p>
        </p:txBody>
      </p:sp>
      <p:pic>
        <p:nvPicPr>
          <p:cNvPr id="25" name="Picture 24" descr="A screenshot of a web page&#10;&#10;AI-generated content may be incorrect.">
            <a:extLst>
              <a:ext uri="{FF2B5EF4-FFF2-40B4-BE49-F238E27FC236}">
                <a16:creationId xmlns:a16="http://schemas.microsoft.com/office/drawing/2014/main" id="{FA22B28B-6840-B284-33A1-4775A7E6162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rcRect l="3754" t="10809" r="31436" b="67433"/>
          <a:stretch/>
        </p:blipFill>
        <p:spPr>
          <a:xfrm>
            <a:off x="4431385" y="5808349"/>
            <a:ext cx="2829107" cy="491167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A5E0ED24-ECDB-9586-1AD4-C818EF5FB96A}"/>
              </a:ext>
            </a:extLst>
          </p:cNvPr>
          <p:cNvSpPr/>
          <p:nvPr/>
        </p:nvSpPr>
        <p:spPr>
          <a:xfrm>
            <a:off x="3660961" y="5967175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14C1B67-8810-6A89-89E2-5CE576CF331A}"/>
              </a:ext>
            </a:extLst>
          </p:cNvPr>
          <p:cNvSpPr/>
          <p:nvPr/>
        </p:nvSpPr>
        <p:spPr>
          <a:xfrm>
            <a:off x="7552244" y="5967175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7D36291-9BB8-576F-66F5-DBF5D05F9CD5}"/>
              </a:ext>
            </a:extLst>
          </p:cNvPr>
          <p:cNvSpPr txBox="1"/>
          <p:nvPr/>
        </p:nvSpPr>
        <p:spPr>
          <a:xfrm>
            <a:off x="1513416" y="5730767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Mapped and sorted bam file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B67FAE9-AE12-57BE-A9DF-54F584594D09}"/>
              </a:ext>
            </a:extLst>
          </p:cNvPr>
          <p:cNvSpPr txBox="1"/>
          <p:nvPr/>
        </p:nvSpPr>
        <p:spPr>
          <a:xfrm>
            <a:off x="8382629" y="5730767"/>
            <a:ext cx="1952766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Variant calling matrix</a:t>
            </a:r>
          </a:p>
        </p:txBody>
      </p:sp>
    </p:spTree>
    <p:extLst>
      <p:ext uri="{BB962C8B-B14F-4D97-AF65-F5344CB8AC3E}">
        <p14:creationId xmlns:p14="http://schemas.microsoft.com/office/powerpoint/2010/main" val="53821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A1B314-D009-1307-F239-22D9D7608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5093BB09-EA58-6145-A1E6-24B3AE2CFF5A}"/>
              </a:ext>
            </a:extLst>
          </p:cNvPr>
          <p:cNvSpPr txBox="1"/>
          <p:nvPr/>
        </p:nvSpPr>
        <p:spPr>
          <a:xfrm>
            <a:off x="149063" y="531162"/>
            <a:ext cx="1175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5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 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Phylogenetics-prep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60330F96-9DBD-0E73-FE97-9F4529B89054}"/>
              </a:ext>
            </a:extLst>
          </p:cNvPr>
          <p:cNvCxnSpPr>
            <a:cxnSpLocks/>
          </p:cNvCxnSpPr>
          <p:nvPr/>
        </p:nvCxnSpPr>
        <p:spPr>
          <a:xfrm flipH="1">
            <a:off x="149063" y="1348911"/>
            <a:ext cx="11364368" cy="369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76B6301-B029-D3B2-FA28-3B19700C2B12}"/>
              </a:ext>
            </a:extLst>
          </p:cNvPr>
          <p:cNvSpPr txBox="1"/>
          <p:nvPr/>
        </p:nvSpPr>
        <p:spPr>
          <a:xfrm>
            <a:off x="523631" y="1483269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1: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2D09EE4D-38BD-CB46-7101-84AB775C1DBC}"/>
              </a:ext>
            </a:extLst>
          </p:cNvPr>
          <p:cNvSpPr/>
          <p:nvPr/>
        </p:nvSpPr>
        <p:spPr>
          <a:xfrm>
            <a:off x="4073628" y="2267271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ed and black logo&#10;&#10;AI-generated content may be incorrect.">
            <a:extLst>
              <a:ext uri="{FF2B5EF4-FFF2-40B4-BE49-F238E27FC236}">
                <a16:creationId xmlns:a16="http://schemas.microsoft.com/office/drawing/2014/main" id="{3D8EB7D6-1CDC-A4CB-23DD-F4DB61AD5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541" y="2071424"/>
            <a:ext cx="1782689" cy="13350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95F86B-92EC-5D8D-5494-E0616949B6CA}"/>
              </a:ext>
            </a:extLst>
          </p:cNvPr>
          <p:cNvSpPr txBox="1"/>
          <p:nvPr/>
        </p:nvSpPr>
        <p:spPr>
          <a:xfrm>
            <a:off x="1528514" y="2145527"/>
            <a:ext cx="24176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Sample top contig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1041B37-EBD1-C12D-F63C-43BBE0DC5446}"/>
              </a:ext>
            </a:extLst>
          </p:cNvPr>
          <p:cNvSpPr/>
          <p:nvPr/>
        </p:nvSpPr>
        <p:spPr>
          <a:xfrm>
            <a:off x="4085955" y="299640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395ECB-0252-381B-F021-452C351E3F45}"/>
              </a:ext>
            </a:extLst>
          </p:cNvPr>
          <p:cNvSpPr txBox="1"/>
          <p:nvPr/>
        </p:nvSpPr>
        <p:spPr>
          <a:xfrm>
            <a:off x="1528514" y="2729357"/>
            <a:ext cx="2417618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Viral reference genome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03E42E0-0FF7-ECD4-D61E-90BAE1FDD7D5}"/>
              </a:ext>
            </a:extLst>
          </p:cNvPr>
          <p:cNvSpPr/>
          <p:nvPr/>
        </p:nvSpPr>
        <p:spPr>
          <a:xfrm>
            <a:off x="7158105" y="2643717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E4E5D-1C85-46BA-271B-2782F02AD8AA}"/>
              </a:ext>
            </a:extLst>
          </p:cNvPr>
          <p:cNvSpPr txBox="1"/>
          <p:nvPr/>
        </p:nvSpPr>
        <p:spPr>
          <a:xfrm>
            <a:off x="8160691" y="2406191"/>
            <a:ext cx="2229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Aligned sequences (</a:t>
            </a:r>
            <a:r>
              <a:rPr lang="en-US" b="1" dirty="0" err="1"/>
              <a:t>fasta</a:t>
            </a:r>
            <a:r>
              <a:rPr lang="en-US" b="1" dirty="0"/>
              <a:t>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7A9A37-8143-6E19-8083-1ABB4F24556B}"/>
              </a:ext>
            </a:extLst>
          </p:cNvPr>
          <p:cNvSpPr txBox="1"/>
          <p:nvPr/>
        </p:nvSpPr>
        <p:spPr>
          <a:xfrm>
            <a:off x="523631" y="4069666"/>
            <a:ext cx="26025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/>
              <a:t>Sub-step 2:</a:t>
            </a:r>
          </a:p>
        </p:txBody>
      </p:sp>
      <p:pic>
        <p:nvPicPr>
          <p:cNvPr id="17" name="Picture 16" descr="A close up of a logo&#10;&#10;AI-generated content may be incorrect.">
            <a:extLst>
              <a:ext uri="{FF2B5EF4-FFF2-40B4-BE49-F238E27FC236}">
                <a16:creationId xmlns:a16="http://schemas.microsoft.com/office/drawing/2014/main" id="{90FA2CD0-8387-EDE0-77AE-A2AABB326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4750" y="4893401"/>
            <a:ext cx="1850390" cy="6201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6DCFF7-1FB5-FC95-4314-243FFED5CF6F}"/>
              </a:ext>
            </a:extLst>
          </p:cNvPr>
          <p:cNvSpPr txBox="1"/>
          <p:nvPr/>
        </p:nvSpPr>
        <p:spPr>
          <a:xfrm>
            <a:off x="1528514" y="4885198"/>
            <a:ext cx="2229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Aligned sequences (</a:t>
            </a:r>
            <a:r>
              <a:rPr lang="en-US" b="1" dirty="0" err="1"/>
              <a:t>fasta</a:t>
            </a:r>
            <a:r>
              <a:rPr lang="en-US" b="1" dirty="0"/>
              <a:t>)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73B01DFA-EA3D-D83E-DCC5-23FF1F368E28}"/>
              </a:ext>
            </a:extLst>
          </p:cNvPr>
          <p:cNvSpPr/>
          <p:nvPr/>
        </p:nvSpPr>
        <p:spPr>
          <a:xfrm>
            <a:off x="4073628" y="5138802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AC1EF1D-BA1A-36B8-C5D0-A3DCB3396B60}"/>
              </a:ext>
            </a:extLst>
          </p:cNvPr>
          <p:cNvSpPr txBox="1"/>
          <p:nvPr/>
        </p:nvSpPr>
        <p:spPr>
          <a:xfrm>
            <a:off x="8160691" y="4920138"/>
            <a:ext cx="2229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Aligned sequences (</a:t>
            </a:r>
            <a:r>
              <a:rPr lang="en-US" b="1" dirty="0" err="1"/>
              <a:t>phy</a:t>
            </a:r>
            <a:r>
              <a:rPr lang="en-US" b="1" dirty="0"/>
              <a:t>)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7B646516-7AD2-F0E1-0419-E91B83890E8E}"/>
              </a:ext>
            </a:extLst>
          </p:cNvPr>
          <p:cNvSpPr/>
          <p:nvPr/>
        </p:nvSpPr>
        <p:spPr>
          <a:xfrm>
            <a:off x="7158106" y="5190979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AD709-7447-6EF8-1440-BF7959391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C881F79C-E56A-BB39-4EF4-6ABC1D1B30BD}"/>
              </a:ext>
            </a:extLst>
          </p:cNvPr>
          <p:cNvSpPr txBox="1"/>
          <p:nvPr/>
        </p:nvSpPr>
        <p:spPr>
          <a:xfrm>
            <a:off x="218195" y="494159"/>
            <a:ext cx="11755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5</a:t>
            </a:r>
            <a:r>
              <a:rPr lang="es-ES" sz="3600" b="1" dirty="0">
                <a:solidFill>
                  <a:srgbClr val="141828"/>
                </a:solidFill>
                <a:latin typeface="Arial" panose="020B0604020202020204"/>
              </a:rPr>
              <a:t> 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Phylogenetics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)</a:t>
            </a: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FF2262C8-AD27-A55B-FF16-0C9AF105A609}"/>
              </a:ext>
            </a:extLst>
          </p:cNvPr>
          <p:cNvCxnSpPr>
            <a:cxnSpLocks/>
          </p:cNvCxnSpPr>
          <p:nvPr/>
        </p:nvCxnSpPr>
        <p:spPr>
          <a:xfrm flipH="1">
            <a:off x="149063" y="1348911"/>
            <a:ext cx="11364368" cy="36922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7EF7E8A-55F0-B151-D5CE-667CDCFB0C47}"/>
              </a:ext>
            </a:extLst>
          </p:cNvPr>
          <p:cNvSpPr txBox="1"/>
          <p:nvPr/>
        </p:nvSpPr>
        <p:spPr>
          <a:xfrm>
            <a:off x="285103" y="3571506"/>
            <a:ext cx="886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C8DA23-F02E-ED3B-9BB9-689B67F83498}"/>
              </a:ext>
            </a:extLst>
          </p:cNvPr>
          <p:cNvSpPr txBox="1"/>
          <p:nvPr/>
        </p:nvSpPr>
        <p:spPr>
          <a:xfrm>
            <a:off x="444137" y="1802674"/>
            <a:ext cx="8421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aligning -------- input for tree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Implemented using IQ tree and PhyML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Python based script to visualize the trees rather than relying GUI’s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" name="Picture 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DFAF3E2-2F8B-6E9C-70BE-D999C5DB672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31" t="33608" r="26676" b="26252"/>
          <a:stretch/>
        </p:blipFill>
        <p:spPr>
          <a:xfrm>
            <a:off x="5026011" y="3665268"/>
            <a:ext cx="1371272" cy="5791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34968-77B4-EDCA-4641-1339A80D57A6}"/>
              </a:ext>
            </a:extLst>
          </p:cNvPr>
          <p:cNvSpPr txBox="1"/>
          <p:nvPr/>
        </p:nvSpPr>
        <p:spPr>
          <a:xfrm>
            <a:off x="1507473" y="3571506"/>
            <a:ext cx="2229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Aligned sequences (</a:t>
            </a:r>
            <a:r>
              <a:rPr lang="en-US" b="1" dirty="0" err="1"/>
              <a:t>phy</a:t>
            </a:r>
            <a:r>
              <a:rPr lang="en-US" b="1" dirty="0"/>
              <a:t>)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8EE1E946-71A4-6999-39B0-D9D9AC6B1D52}"/>
              </a:ext>
            </a:extLst>
          </p:cNvPr>
          <p:cNvSpPr/>
          <p:nvPr/>
        </p:nvSpPr>
        <p:spPr>
          <a:xfrm>
            <a:off x="4041389" y="3852933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DD07E17-A9F7-F9FE-2292-2CD78917EF67}"/>
              </a:ext>
            </a:extLst>
          </p:cNvPr>
          <p:cNvSpPr/>
          <p:nvPr/>
        </p:nvSpPr>
        <p:spPr>
          <a:xfrm>
            <a:off x="6739117" y="3826730"/>
            <a:ext cx="715711" cy="173514"/>
          </a:xfrm>
          <a:prstGeom prst="rightArrow">
            <a:avLst>
              <a:gd name="adj1" fmla="val 50000"/>
              <a:gd name="adj2" fmla="val 146538"/>
            </a:avLst>
          </a:prstGeom>
          <a:solidFill>
            <a:schemeClr val="tx1">
              <a:lumMod val="50000"/>
              <a:lumOff val="50000"/>
            </a:schemeClr>
          </a:solidFill>
          <a:ln w="3175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B7BD7D-58A0-A826-AEC9-DC46354F8125}"/>
              </a:ext>
            </a:extLst>
          </p:cNvPr>
          <p:cNvSpPr txBox="1"/>
          <p:nvPr/>
        </p:nvSpPr>
        <p:spPr>
          <a:xfrm>
            <a:off x="7634018" y="3571506"/>
            <a:ext cx="22297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Phylogenetic tree files</a:t>
            </a:r>
          </a:p>
        </p:txBody>
      </p:sp>
    </p:spTree>
    <p:extLst>
      <p:ext uri="{BB962C8B-B14F-4D97-AF65-F5344CB8AC3E}">
        <p14:creationId xmlns:p14="http://schemas.microsoft.com/office/powerpoint/2010/main" val="239400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63542-909E-E4F0-FA02-FEC3CA6B2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D136658C-943E-B6FF-2283-3905D9D7CC58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How to identify whether it’s a new strain??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8DC55510-9A41-2CEB-9F60-5386BCF5ADCE}"/>
              </a:ext>
            </a:extLst>
          </p:cNvPr>
          <p:cNvCxnSpPr>
            <a:cxnSpLocks/>
          </p:cNvCxnSpPr>
          <p:nvPr/>
        </p:nvCxnSpPr>
        <p:spPr>
          <a:xfrm flipH="1">
            <a:off x="653317" y="1201401"/>
            <a:ext cx="10940207" cy="88496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7EDA32F-28CB-437D-B774-EF7A1AA12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17" y="2968935"/>
            <a:ext cx="5798084" cy="353558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E8DB70-2B6B-41D5-9B7F-BF244892E3A0}"/>
              </a:ext>
            </a:extLst>
          </p:cNvPr>
          <p:cNvSpPr txBox="1"/>
          <p:nvPr/>
        </p:nvSpPr>
        <p:spPr>
          <a:xfrm>
            <a:off x="653317" y="1533699"/>
            <a:ext cx="8643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Patient samples were similar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paper proceeded straight to phylogenetics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wanted to see how different are these two from the reference genome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F2C8-576B-41F2-BB2E-A941539193F3}"/>
              </a:ext>
            </a:extLst>
          </p:cNvPr>
          <p:cNvSpPr txBox="1"/>
          <p:nvPr/>
        </p:nvSpPr>
        <p:spPr>
          <a:xfrm>
            <a:off x="707492" y="2528316"/>
            <a:ext cx="782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SNP profile between patient samples and reference genome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A9951-3783-4201-BF8C-0DA33038F0CB}"/>
              </a:ext>
            </a:extLst>
          </p:cNvPr>
          <p:cNvSpPr txBox="1"/>
          <p:nvPr/>
        </p:nvSpPr>
        <p:spPr>
          <a:xfrm>
            <a:off x="6667778" y="3136993"/>
            <a:ext cx="50258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might be the reason why SARS-CoV-2 specific tests gave negative results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However,  </a:t>
            </a:r>
            <a:r>
              <a:rPr lang="en-US" dirty="0"/>
              <a:t>these changes were not that frequent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A161EE-E1BD-46A7-88EA-736D096DFF1B}"/>
              </a:ext>
            </a:extLst>
          </p:cNvPr>
          <p:cNvSpPr txBox="1"/>
          <p:nvPr/>
        </p:nvSpPr>
        <p:spPr>
          <a:xfrm>
            <a:off x="6747871" y="4652093"/>
            <a:ext cx="45986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Lessons: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Coverage was less, it may get better if we have used annotated files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Even phylogenetics showed much closer relations, so this is acceptable </a:t>
            </a:r>
          </a:p>
        </p:txBody>
      </p:sp>
    </p:spTree>
    <p:extLst>
      <p:ext uri="{BB962C8B-B14F-4D97-AF65-F5344CB8AC3E}">
        <p14:creationId xmlns:p14="http://schemas.microsoft.com/office/powerpoint/2010/main" val="408140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BE028D-20E0-4CC6-BD58-BCD480513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87D2B613-4C30-E121-464F-9B04CD561C8E}"/>
              </a:ext>
            </a:extLst>
          </p:cNvPr>
          <p:cNvSpPr txBox="1"/>
          <p:nvPr/>
        </p:nvSpPr>
        <p:spPr>
          <a:xfrm>
            <a:off x="498946" y="157489"/>
            <a:ext cx="61950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 err="1">
                <a:solidFill>
                  <a:srgbClr val="141828"/>
                </a:solidFill>
                <a:latin typeface="+mj-lt"/>
              </a:rPr>
              <a:t>Phylogenetic</a:t>
            </a:r>
            <a:r>
              <a:rPr lang="es-ES" sz="3600" b="1" dirty="0">
                <a:solidFill>
                  <a:srgbClr val="141828"/>
                </a:solidFill>
                <a:latin typeface="+mj-lt"/>
              </a:rPr>
              <a:t> </a:t>
            </a:r>
            <a:r>
              <a:rPr lang="es-ES" sz="3600" b="1" dirty="0" err="1">
                <a:solidFill>
                  <a:srgbClr val="141828"/>
                </a:solidFill>
                <a:latin typeface="+mj-lt"/>
              </a:rPr>
              <a:t>Tree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585A8461-F287-12BD-FA54-42B76977CBE9}"/>
              </a:ext>
            </a:extLst>
          </p:cNvPr>
          <p:cNvCxnSpPr>
            <a:cxnSpLocks/>
          </p:cNvCxnSpPr>
          <p:nvPr/>
        </p:nvCxnSpPr>
        <p:spPr>
          <a:xfrm flipH="1">
            <a:off x="328065" y="956485"/>
            <a:ext cx="11364989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540C87D6-AC0A-C74B-2B50-7DE044D1FD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6706"/>
          <a:stretch/>
        </p:blipFill>
        <p:spPr>
          <a:xfrm>
            <a:off x="1380008" y="1109151"/>
            <a:ext cx="876217" cy="4380729"/>
          </a:xfrm>
          <a:prstGeom prst="rect">
            <a:avLst/>
          </a:prstGeom>
        </p:spPr>
      </p:pic>
      <p:sp>
        <p:nvSpPr>
          <p:cNvPr id="5" name="CuadroTexto 21">
            <a:extLst>
              <a:ext uri="{FF2B5EF4-FFF2-40B4-BE49-F238E27FC236}">
                <a16:creationId xmlns:a16="http://schemas.microsoft.com/office/drawing/2014/main" id="{B2E26002-0188-0335-996A-C06EA4F766A5}"/>
              </a:ext>
            </a:extLst>
          </p:cNvPr>
          <p:cNvSpPr txBox="1"/>
          <p:nvPr/>
        </p:nvSpPr>
        <p:spPr>
          <a:xfrm>
            <a:off x="404063" y="1446917"/>
            <a:ext cx="975945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Original</a:t>
            </a:r>
          </a:p>
        </p:txBody>
      </p:sp>
      <p:sp>
        <p:nvSpPr>
          <p:cNvPr id="6" name="CuadroTexto 21">
            <a:extLst>
              <a:ext uri="{FF2B5EF4-FFF2-40B4-BE49-F238E27FC236}">
                <a16:creationId xmlns:a16="http://schemas.microsoft.com/office/drawing/2014/main" id="{1260B3C6-25FE-9BBC-E5AC-EC3EAAB9826D}"/>
              </a:ext>
            </a:extLst>
          </p:cNvPr>
          <p:cNvSpPr txBox="1"/>
          <p:nvPr/>
        </p:nvSpPr>
        <p:spPr>
          <a:xfrm>
            <a:off x="6096000" y="1020817"/>
            <a:ext cx="1223628" cy="375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s-ES" sz="14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Generated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pic>
        <p:nvPicPr>
          <p:cNvPr id="3" name="Picture 2" descr="A black line with red text&#10;&#10;Description automatically generated">
            <a:extLst>
              <a:ext uri="{FF2B5EF4-FFF2-40B4-BE49-F238E27FC236}">
                <a16:creationId xmlns:a16="http://schemas.microsoft.com/office/drawing/2014/main" id="{0FBDF956-F3A9-8FC6-5753-56FAC88EE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225" y="1766032"/>
            <a:ext cx="4995913" cy="1447092"/>
          </a:xfrm>
          <a:prstGeom prst="rect">
            <a:avLst/>
          </a:prstGeom>
        </p:spPr>
      </p:pic>
      <p:pic>
        <p:nvPicPr>
          <p:cNvPr id="8" name="Picture 7" descr="A black line with red numbers&#10;&#10;Description automatically generated">
            <a:extLst>
              <a:ext uri="{FF2B5EF4-FFF2-40B4-BE49-F238E27FC236}">
                <a16:creationId xmlns:a16="http://schemas.microsoft.com/office/drawing/2014/main" id="{F4804387-E9C8-7595-5265-8192D14E9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825" y="3518897"/>
            <a:ext cx="4874168" cy="14499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D1D7E98-8331-2CD7-978C-2C2FB0529862}"/>
              </a:ext>
            </a:extLst>
          </p:cNvPr>
          <p:cNvSpPr txBox="1"/>
          <p:nvPr/>
        </p:nvSpPr>
        <p:spPr>
          <a:xfrm>
            <a:off x="498946" y="5091968"/>
            <a:ext cx="121338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/>
          </a:p>
          <a:p>
            <a:r>
              <a:rPr lang="en-US" b="1"/>
              <a:t>Learnings</a:t>
            </a:r>
          </a:p>
          <a:p>
            <a:endParaRPr lang="en-US" b="1"/>
          </a:p>
          <a:p>
            <a:r>
              <a:rPr lang="en-US"/>
              <a:t>The tree was different in terms of visualization as human related sequences were already removed</a:t>
            </a:r>
          </a:p>
          <a:p>
            <a:r>
              <a:rPr lang="en-US"/>
              <a:t>Similar interpretation can be seen in terms of being related to bat SARs-Cov-2  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6077BBB-3E0D-C3A9-9AE2-F1C75C87F8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6930" y="1545189"/>
            <a:ext cx="4246124" cy="336741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132B3EF-069A-FC1B-77C9-8D4E171CE6FB}"/>
              </a:ext>
            </a:extLst>
          </p:cNvPr>
          <p:cNvCxnSpPr>
            <a:cxnSpLocks/>
          </p:cNvCxnSpPr>
          <p:nvPr/>
        </p:nvCxnSpPr>
        <p:spPr>
          <a:xfrm flipH="1">
            <a:off x="8364370" y="3706144"/>
            <a:ext cx="81152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FEFEF4A-726C-0B77-DC29-5B373A9F3AEB}"/>
              </a:ext>
            </a:extLst>
          </p:cNvPr>
          <p:cNvCxnSpPr>
            <a:cxnSpLocks/>
          </p:cNvCxnSpPr>
          <p:nvPr/>
        </p:nvCxnSpPr>
        <p:spPr>
          <a:xfrm flipH="1">
            <a:off x="8364370" y="4166888"/>
            <a:ext cx="811528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18597F-EA68-0BF1-80CD-5721C354BCB8}"/>
              </a:ext>
            </a:extLst>
          </p:cNvPr>
          <p:cNvSpPr txBox="1"/>
          <p:nvPr/>
        </p:nvSpPr>
        <p:spPr>
          <a:xfrm>
            <a:off x="4136065" y="4871246"/>
            <a:ext cx="346000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7"/>
              </a:rPr>
              <a:t>https://etetoolkit.org/treeview/</a:t>
            </a:r>
            <a:endParaRPr lang="en-US" sz="12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771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3678BC-5981-DB28-6559-D4D744531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FC7F8228-E9F3-75A0-EB62-72849E4132A5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Conclusion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12F97E93-B293-D194-0AA2-9C10FCBCAF6D}"/>
              </a:ext>
            </a:extLst>
          </p:cNvPr>
          <p:cNvCxnSpPr>
            <a:cxnSpLocks/>
          </p:cNvCxnSpPr>
          <p:nvPr/>
        </p:nvCxnSpPr>
        <p:spPr>
          <a:xfrm flipH="1">
            <a:off x="653317" y="1201401"/>
            <a:ext cx="10940207" cy="88496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F7088B0C-5E57-8B61-DEEF-2EE3C1AB5E58}"/>
              </a:ext>
            </a:extLst>
          </p:cNvPr>
          <p:cNvSpPr txBox="1"/>
          <p:nvPr/>
        </p:nvSpPr>
        <p:spPr>
          <a:xfrm>
            <a:off x="513695" y="1681482"/>
            <a:ext cx="11079829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 an outbreak with unknown etiology, we report the use of RNA based mNGS approach for a rapid identification and characterization of a potential pathogen (novel)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Important  for disease control and prevention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Collectively, these results use the rich information present in the RNA metagenomics to evaluate potential pathogens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Highlights a future trend of viral diagnosis that is currently being used for infectious disease surveillance</a:t>
            </a:r>
          </a:p>
        </p:txBody>
      </p:sp>
    </p:spTree>
    <p:extLst>
      <p:ext uri="{BB962C8B-B14F-4D97-AF65-F5344CB8AC3E}">
        <p14:creationId xmlns:p14="http://schemas.microsoft.com/office/powerpoint/2010/main" val="386007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C7FF5D-B036-2A00-5F97-E9D25105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2">
            <a:extLst>
              <a:ext uri="{FF2B5EF4-FFF2-40B4-BE49-F238E27FC236}">
                <a16:creationId xmlns:a16="http://schemas.microsoft.com/office/drawing/2014/main" id="{4D7B48C0-F06C-E96F-C676-DF08818FD140}"/>
              </a:ext>
            </a:extLst>
          </p:cNvPr>
          <p:cNvSpPr txBox="1"/>
          <p:nvPr/>
        </p:nvSpPr>
        <p:spPr>
          <a:xfrm>
            <a:off x="513695" y="502840"/>
            <a:ext cx="10379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 err="1">
                <a:solidFill>
                  <a:srgbClr val="141828"/>
                </a:solidFill>
                <a:latin typeface="+mj-lt"/>
              </a:rPr>
              <a:t>Takeaways</a:t>
            </a:r>
            <a:r>
              <a:rPr lang="es-ES" sz="3600" b="1" dirty="0">
                <a:solidFill>
                  <a:srgbClr val="141828"/>
                </a:solidFill>
                <a:latin typeface="+mj-lt"/>
              </a:rPr>
              <a:t> 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2" name="Conector recto 13">
            <a:extLst>
              <a:ext uri="{FF2B5EF4-FFF2-40B4-BE49-F238E27FC236}">
                <a16:creationId xmlns:a16="http://schemas.microsoft.com/office/drawing/2014/main" id="{0F830A4F-2F4B-8B9B-4DDD-BD4CE389964A}"/>
              </a:ext>
            </a:extLst>
          </p:cNvPr>
          <p:cNvCxnSpPr>
            <a:cxnSpLocks/>
          </p:cNvCxnSpPr>
          <p:nvPr/>
        </p:nvCxnSpPr>
        <p:spPr>
          <a:xfrm flipH="1">
            <a:off x="653317" y="1201401"/>
            <a:ext cx="10940207" cy="88496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93447C9-CED2-303B-9B55-B6B3C39358D2}"/>
              </a:ext>
            </a:extLst>
          </p:cNvPr>
          <p:cNvSpPr txBox="1"/>
          <p:nvPr/>
        </p:nvSpPr>
        <p:spPr>
          <a:xfrm>
            <a:off x="513695" y="1681482"/>
            <a:ext cx="11079829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Importance of documentation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Solving dependency conflicts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Able to use Unix/ bash skills for writing scripts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Used R, python custom scripts for visualization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Handled memory issues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Effectively used HPC, Jupyter notebook, Nova on Demand</a:t>
            </a:r>
          </a:p>
        </p:txBody>
      </p:sp>
    </p:spTree>
    <p:extLst>
      <p:ext uri="{BB962C8B-B14F-4D97-AF65-F5344CB8AC3E}">
        <p14:creationId xmlns:p14="http://schemas.microsoft.com/office/powerpoint/2010/main" val="263116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two people touching a yellow and pink ball&#10;&#10;AI-generated content may be incorrect.">
            <a:extLst>
              <a:ext uri="{FF2B5EF4-FFF2-40B4-BE49-F238E27FC236}">
                <a16:creationId xmlns:a16="http://schemas.microsoft.com/office/drawing/2014/main" id="{15967141-9FBA-A47C-4C29-F3FF573406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66" y="1458802"/>
            <a:ext cx="4916601" cy="4999081"/>
          </a:xfrm>
          <a:prstGeom prst="rect">
            <a:avLst/>
          </a:prstGeom>
        </p:spPr>
      </p:pic>
      <p:sp>
        <p:nvSpPr>
          <p:cNvPr id="4" name="CuadroTexto 2">
            <a:extLst>
              <a:ext uri="{FF2B5EF4-FFF2-40B4-BE49-F238E27FC236}">
                <a16:creationId xmlns:a16="http://schemas.microsoft.com/office/drawing/2014/main" id="{9FBF1BD7-D24A-4434-7EBA-3798340A3C94}"/>
              </a:ext>
            </a:extLst>
          </p:cNvPr>
          <p:cNvSpPr txBox="1"/>
          <p:nvPr/>
        </p:nvSpPr>
        <p:spPr>
          <a:xfrm>
            <a:off x="462075" y="531019"/>
            <a:ext cx="7018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Our</a:t>
            </a: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s-ES" sz="3600" b="1" i="0" u="none" strike="noStrike" kern="1200" cap="none" spc="0" normalizeH="0" baseline="0" noProof="0" dirty="0" err="1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Experience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5" name="Conector recto 13">
            <a:extLst>
              <a:ext uri="{FF2B5EF4-FFF2-40B4-BE49-F238E27FC236}">
                <a16:creationId xmlns:a16="http://schemas.microsoft.com/office/drawing/2014/main" id="{7A954088-25F4-2C24-2553-3F941EF8B2F0}"/>
              </a:ext>
            </a:extLst>
          </p:cNvPr>
          <p:cNvCxnSpPr>
            <a:cxnSpLocks/>
          </p:cNvCxnSpPr>
          <p:nvPr/>
        </p:nvCxnSpPr>
        <p:spPr>
          <a:xfrm flipH="1">
            <a:off x="601697" y="1241448"/>
            <a:ext cx="11432341" cy="76628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5F4222-447F-1005-2842-1F206C482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164" y="1655439"/>
            <a:ext cx="5062870" cy="460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94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325409" y="409627"/>
            <a:ext cx="88586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SARS-CoV-2 : Global Pandemic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0" name="Picture 8" descr="Viruses 15 00167 g002 550">
            <a:extLst>
              <a:ext uri="{FF2B5EF4-FFF2-40B4-BE49-F238E27FC236}">
                <a16:creationId xmlns:a16="http://schemas.microsoft.com/office/drawing/2014/main" id="{01AC9E64-B94E-4EA5-8CE8-EA25BCED9A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790" y="1851410"/>
            <a:ext cx="5814079" cy="164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8AF17BF-3481-4EA1-AA01-8D99E8B7C835}"/>
              </a:ext>
            </a:extLst>
          </p:cNvPr>
          <p:cNvSpPr/>
          <p:nvPr/>
        </p:nvSpPr>
        <p:spPr>
          <a:xfrm>
            <a:off x="141569" y="3941285"/>
            <a:ext cx="1190886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D35"/>
                </a:solidFill>
              </a:rPr>
              <a:t>Understanding coronavirus variants is crucial for rapid and effective diagnosis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D35"/>
                </a:solidFill>
              </a:rPr>
              <a:t>Variants of concern arise as the virus mutates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1D35"/>
                </a:solidFill>
              </a:rPr>
              <a:t>Understanding these mutations helps researchers develop more accurate diagnostic tests, ensuring they can detect the virus regardless of its variant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E3465F-6801-472B-BC55-ADCD589BB5DF}"/>
              </a:ext>
            </a:extLst>
          </p:cNvPr>
          <p:cNvSpPr txBox="1"/>
          <p:nvPr/>
        </p:nvSpPr>
        <p:spPr>
          <a:xfrm>
            <a:off x="3041323" y="6079041"/>
            <a:ext cx="6888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Rapid Diagnosis and Public Health Surveillance </a:t>
            </a:r>
          </a:p>
        </p:txBody>
      </p:sp>
      <p:pic>
        <p:nvPicPr>
          <p:cNvPr id="3082" name="Picture 10" descr="Tools to Study SARS CoV 2 Host ...">
            <a:extLst>
              <a:ext uri="{FF2B5EF4-FFF2-40B4-BE49-F238E27FC236}">
                <a16:creationId xmlns:a16="http://schemas.microsoft.com/office/drawing/2014/main" id="{1CCC4316-A30F-42A0-B8F0-F9E8CDB2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625" y="1575815"/>
            <a:ext cx="20859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856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213560" y="528005"/>
            <a:ext cx="1170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Emergence of NGS technologies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4" name="Picture 12" descr="Sequencing 101: the evolution of DNA sequencing tools - PacBio">
            <a:extLst>
              <a:ext uri="{FF2B5EF4-FFF2-40B4-BE49-F238E27FC236}">
                <a16:creationId xmlns:a16="http://schemas.microsoft.com/office/drawing/2014/main" id="{85AB3150-F421-40F4-A4B1-3B94FE4B5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668" y="1758475"/>
            <a:ext cx="9206663" cy="4148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C9B0775-0DC3-49D1-8817-A770AD177A35}"/>
              </a:ext>
            </a:extLst>
          </p:cNvPr>
          <p:cNvSpPr/>
          <p:nvPr/>
        </p:nvSpPr>
        <p:spPr>
          <a:xfrm>
            <a:off x="213559" y="6129362"/>
            <a:ext cx="113065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https://www.ukri.org/blog/four-milestones-powering-the-genome-sequencing-revolution/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803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498945" y="538391"/>
            <a:ext cx="804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What is Metagenomics??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E0B4813-FDD8-4082-B2D8-841F22942525}"/>
              </a:ext>
            </a:extLst>
          </p:cNvPr>
          <p:cNvSpPr txBox="1"/>
          <p:nvPr/>
        </p:nvSpPr>
        <p:spPr>
          <a:xfrm>
            <a:off x="200234" y="1688637"/>
            <a:ext cx="80226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mNGS is an </a:t>
            </a:r>
            <a:r>
              <a:rPr lang="en-US" b="1" dirty="0"/>
              <a:t>unbiased method </a:t>
            </a:r>
            <a:r>
              <a:rPr lang="en-US" dirty="0"/>
              <a:t>that can detect a wide range of pathogens, including novel and unexpected 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How it’s relevant for SARS-</a:t>
            </a:r>
            <a:r>
              <a:rPr lang="en-US" dirty="0" err="1"/>
              <a:t>CoV</a:t>
            </a:r>
            <a:r>
              <a:rPr lang="en-US" dirty="0"/>
              <a:t>??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Useful for identifying transmission routes and linking outbreaks to potential sources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Plays a key role in diagnosing unculturable pathogens through conventional approaches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>
              <a:lnSpc>
                <a:spcPct val="150000"/>
              </a:lnSpc>
            </a:pPr>
            <a:endParaRPr lang="en-US" dirty="0"/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C8992C-C62C-4F7A-B7A4-2451B386DDEF}"/>
              </a:ext>
            </a:extLst>
          </p:cNvPr>
          <p:cNvSpPr/>
          <p:nvPr/>
        </p:nvSpPr>
        <p:spPr>
          <a:xfrm>
            <a:off x="126815" y="5934670"/>
            <a:ext cx="11887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https://geneticeducation.co.in/a-guide-to-next-generation-shotgun-sequencing-in-metagenomics-technique-advantages-and-challenges/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73FF18-49F1-41D7-96DD-334DAA7B2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751" y="2356845"/>
            <a:ext cx="3934015" cy="290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14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213560" y="528005"/>
            <a:ext cx="11700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800" b="1" dirty="0">
                <a:solidFill>
                  <a:srgbClr val="141828"/>
                </a:solidFill>
                <a:latin typeface="+mj-lt"/>
              </a:rPr>
              <a:t>mNGS identifies a novel human coronavirus from clinical samples</a:t>
            </a:r>
            <a:endParaRPr kumimoji="0" lang="es-ES" sz="28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EF2FE026-BC32-41BB-8628-F3E31564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537" y="1511803"/>
            <a:ext cx="5148173" cy="466538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4788CA-027E-4F81-BE6C-6A9C875D6EEB}"/>
              </a:ext>
            </a:extLst>
          </p:cNvPr>
          <p:cNvSpPr txBox="1"/>
          <p:nvPr/>
        </p:nvSpPr>
        <p:spPr>
          <a:xfrm>
            <a:off x="126815" y="1511804"/>
            <a:ext cx="6817722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paper was chosen due to clinical relevance and impact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Final conclusions were great, but no clear pathway to replicate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Poor documentation and small sample size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 A handful of bioinformatic tools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Few visualizations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CEB26D-EBB8-4CAE-B61F-7246EFE5F0AE}"/>
              </a:ext>
            </a:extLst>
          </p:cNvPr>
          <p:cNvSpPr txBox="1"/>
          <p:nvPr/>
        </p:nvSpPr>
        <p:spPr>
          <a:xfrm>
            <a:off x="126815" y="4058664"/>
            <a:ext cx="669928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b="1" dirty="0"/>
              <a:t>Goals: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Replicate the analysis and provide detailed documentation for each step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Instead of just relying on existing tools use scripts for some parts of the analysis</a:t>
            </a:r>
          </a:p>
        </p:txBody>
      </p:sp>
    </p:spTree>
    <p:extLst>
      <p:ext uri="{BB962C8B-B14F-4D97-AF65-F5344CB8AC3E}">
        <p14:creationId xmlns:p14="http://schemas.microsoft.com/office/powerpoint/2010/main" val="356058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2217E94-3C3E-F526-2458-461249472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4FBDA49B-8106-18DE-777C-3977A21BEB41}"/>
              </a:ext>
            </a:extLst>
          </p:cNvPr>
          <p:cNvSpPr txBox="1"/>
          <p:nvPr/>
        </p:nvSpPr>
        <p:spPr>
          <a:xfrm>
            <a:off x="213560" y="528005"/>
            <a:ext cx="117003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600" b="1" dirty="0">
                <a:solidFill>
                  <a:srgbClr val="141828"/>
                </a:solidFill>
                <a:latin typeface="+mj-lt"/>
              </a:rPr>
              <a:t>Study background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2B4E14F-9E04-2091-9D84-15748EB66F68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40E43C0-8246-130F-F813-2110B1A2777B}"/>
              </a:ext>
            </a:extLst>
          </p:cNvPr>
          <p:cNvSpPr txBox="1"/>
          <p:nvPr/>
        </p:nvSpPr>
        <p:spPr>
          <a:xfrm>
            <a:off x="126815" y="1591151"/>
            <a:ext cx="11643154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  <a:defRPr/>
            </a:pP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Wuhan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outbreak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(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Dec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2019)</a:t>
            </a:r>
            <a:r>
              <a:rPr lang="es-ES" b="1" dirty="0">
                <a:solidFill>
                  <a:srgbClr val="141828"/>
                </a:solidFill>
                <a:latin typeface="Arial"/>
                <a:cs typeface="Arial"/>
              </a:rPr>
              <a:t> -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Linked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to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Huanan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Seafood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Market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(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sold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seafood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and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exotic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 </a:t>
            </a:r>
            <a:r>
              <a:rPr lang="es-ES" dirty="0" err="1">
                <a:solidFill>
                  <a:srgbClr val="141828"/>
                </a:solidFill>
                <a:latin typeface="Arial"/>
                <a:cs typeface="Arial"/>
              </a:rPr>
              <a:t>animals</a:t>
            </a:r>
            <a:r>
              <a:rPr lang="es-ES" dirty="0">
                <a:solidFill>
                  <a:srgbClr val="141828"/>
                </a:solidFill>
                <a:latin typeface="Arial"/>
                <a:cs typeface="Arial"/>
              </a:rPr>
              <a:t>)</a:t>
            </a:r>
            <a:endParaRPr lang="es-ES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person wearing a face mask&#10;&#10;AI-generated content may be incorrect.">
            <a:extLst>
              <a:ext uri="{FF2B5EF4-FFF2-40B4-BE49-F238E27FC236}">
                <a16:creationId xmlns:a16="http://schemas.microsoft.com/office/drawing/2014/main" id="{EBB87FF8-20DA-5E57-B2D8-05771C7ACB7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682" r="5379" b="14966"/>
          <a:stretch/>
        </p:blipFill>
        <p:spPr>
          <a:xfrm>
            <a:off x="2787730" y="2213429"/>
            <a:ext cx="1667046" cy="1524007"/>
          </a:xfrm>
          <a:prstGeom prst="rect">
            <a:avLst/>
          </a:prstGeom>
        </p:spPr>
      </p:pic>
      <p:pic>
        <p:nvPicPr>
          <p:cNvPr id="7" name="Picture 6" descr="A person wearing a face mask&#10;&#10;AI-generated content may be incorrect.">
            <a:extLst>
              <a:ext uri="{FF2B5EF4-FFF2-40B4-BE49-F238E27FC236}">
                <a16:creationId xmlns:a16="http://schemas.microsoft.com/office/drawing/2014/main" id="{1F29F6B7-DDE9-E017-F692-396ABF158B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338" y="2213429"/>
            <a:ext cx="1695450" cy="152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0CCD96-49E4-51CA-71C3-BFFA5DAEFA74}"/>
              </a:ext>
            </a:extLst>
          </p:cNvPr>
          <p:cNvSpPr txBox="1"/>
          <p:nvPr/>
        </p:nvSpPr>
        <p:spPr>
          <a:xfrm>
            <a:off x="2595335" y="3854450"/>
            <a:ext cx="20574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Arial"/>
              </a:rPr>
              <a:t>Case 1</a:t>
            </a:r>
          </a:p>
          <a:p>
            <a:pPr algn="ctr"/>
            <a:r>
              <a:rPr lang="en-US" b="1" dirty="0">
                <a:cs typeface="Arial"/>
              </a:rPr>
              <a:t>39-year-old man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502F4B-DF11-66CF-60C4-703CFF405C6A}"/>
              </a:ext>
            </a:extLst>
          </p:cNvPr>
          <p:cNvSpPr txBox="1"/>
          <p:nvPr/>
        </p:nvSpPr>
        <p:spPr>
          <a:xfrm>
            <a:off x="6767285" y="3854450"/>
            <a:ext cx="27146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cs typeface="Arial"/>
              </a:rPr>
              <a:t>Case 2</a:t>
            </a:r>
          </a:p>
          <a:p>
            <a:pPr algn="ctr"/>
            <a:r>
              <a:rPr lang="en-US" b="1" dirty="0">
                <a:cs typeface="Arial"/>
              </a:rPr>
              <a:t>21-year-old woman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F18755-CE6F-0FD4-AB06-7A96B62CC7A3}"/>
              </a:ext>
            </a:extLst>
          </p:cNvPr>
          <p:cNvSpPr txBox="1"/>
          <p:nvPr/>
        </p:nvSpPr>
        <p:spPr>
          <a:xfrm>
            <a:off x="3934871" y="4654206"/>
            <a:ext cx="5238750" cy="17799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742950" lvl="1" indent="-285750" rtl="0">
              <a:lnSpc>
                <a:spcPts val="3375"/>
              </a:lnSpc>
              <a:buFont typeface="Arial,Sans-Serif"/>
              <a:buChar char="•"/>
            </a:pPr>
            <a:r>
              <a:rPr lang="es-ES" sz="1800" b="1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Shared</a:t>
            </a:r>
            <a:r>
              <a:rPr lang="es-ES" sz="1800" b="1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</a:t>
            </a:r>
            <a:r>
              <a:rPr lang="es-ES" sz="1800" b="1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clinical</a:t>
            </a:r>
            <a:r>
              <a:rPr lang="es-ES" sz="1800" b="1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</a:t>
            </a:r>
            <a:r>
              <a:rPr lang="es-ES" sz="1800" b="1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features</a:t>
            </a:r>
            <a:r>
              <a:rPr lang="es-ES" sz="1800" b="1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:</a:t>
            </a:r>
            <a:r>
              <a:rPr lang="es-ES" sz="180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742950" lvl="1" indent="-285750" rtl="0">
              <a:lnSpc>
                <a:spcPts val="3375"/>
              </a:lnSpc>
              <a:buFont typeface="Arial,Sans-Serif"/>
              <a:buChar char="•"/>
            </a:pP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Acute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respiratory</a:t>
            </a: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symptoms</a:t>
            </a:r>
            <a:r>
              <a:rPr lang="es-ES" sz="180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742950" lvl="1" indent="-285750" rtl="0">
              <a:lnSpc>
                <a:spcPts val="3375"/>
              </a:lnSpc>
              <a:buFont typeface="Arial,Sans-Serif"/>
              <a:buChar char="•"/>
            </a:pP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Fever</a:t>
            </a: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and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cough</a:t>
            </a:r>
            <a:r>
              <a:rPr lang="es-ES" sz="180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​</a:t>
            </a:r>
          </a:p>
          <a:p>
            <a:pPr marL="742950" lvl="1" indent="-285750" rtl="0">
              <a:lnSpc>
                <a:spcPts val="3375"/>
              </a:lnSpc>
              <a:buFont typeface="Arial,Sans-Serif"/>
              <a:buChar char="•"/>
            </a:pP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Bilateral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ground-glass</a:t>
            </a: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opacities</a:t>
            </a: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</a:t>
            </a:r>
            <a:r>
              <a:rPr lang="es-ES" sz="1800" baseline="0" dirty="0" err="1">
                <a:solidFill>
                  <a:srgbClr val="141828"/>
                </a:solidFill>
                <a:latin typeface="Arial"/>
                <a:ea typeface="Arial"/>
                <a:cs typeface="Arial"/>
              </a:rPr>
              <a:t>on</a:t>
            </a:r>
            <a:r>
              <a:rPr lang="es-ES" sz="1800" baseline="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 CT</a:t>
            </a:r>
            <a:r>
              <a:rPr lang="en-US" sz="1800" dirty="0">
                <a:solidFill>
                  <a:srgbClr val="141828"/>
                </a:solidFill>
                <a:latin typeface="Arial"/>
                <a:ea typeface="Arial"/>
                <a:cs typeface="Arial"/>
              </a:rPr>
              <a:t>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28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D298271-A92E-A208-DEA1-B34CEC2C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97577B-9EC8-C38F-04A4-4087CCEE20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8066"/>
          <a:stretch/>
        </p:blipFill>
        <p:spPr>
          <a:xfrm>
            <a:off x="4036294" y="2395168"/>
            <a:ext cx="2813006" cy="16480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6F12E4-7E82-962E-0FFE-51AF7E1C8A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522" y="2395168"/>
            <a:ext cx="3869836" cy="1648049"/>
          </a:xfrm>
          <a:prstGeom prst="rect">
            <a:avLst/>
          </a:prstGeom>
        </p:spPr>
      </p:pic>
      <p:sp>
        <p:nvSpPr>
          <p:cNvPr id="15" name="CuadroTexto 21">
            <a:extLst>
              <a:ext uri="{FF2B5EF4-FFF2-40B4-BE49-F238E27FC236}">
                <a16:creationId xmlns:a16="http://schemas.microsoft.com/office/drawing/2014/main" id="{3F637D1B-710E-1582-11D7-C34263ED0810}"/>
              </a:ext>
            </a:extLst>
          </p:cNvPr>
          <p:cNvSpPr txBox="1"/>
          <p:nvPr/>
        </p:nvSpPr>
        <p:spPr>
          <a:xfrm>
            <a:off x="3984639" y="4146201"/>
            <a:ext cx="3133473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Standard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tests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for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common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respiratory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pathogens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—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all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results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were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b="1" dirty="0">
                <a:solidFill>
                  <a:srgbClr val="141828"/>
                </a:solidFill>
                <a:ea typeface="+mn-lt"/>
                <a:cs typeface="+mn-lt"/>
              </a:rPr>
              <a:t>negative</a:t>
            </a:r>
            <a:endParaRPr lang="es-ES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21">
            <a:extLst>
              <a:ext uri="{FF2B5EF4-FFF2-40B4-BE49-F238E27FC236}">
                <a16:creationId xmlns:a16="http://schemas.microsoft.com/office/drawing/2014/main" id="{9B879A93-89C0-C10B-B5A1-2AED9C58450C}"/>
              </a:ext>
            </a:extLst>
          </p:cNvPr>
          <p:cNvSpPr txBox="1"/>
          <p:nvPr/>
        </p:nvSpPr>
        <p:spPr>
          <a:xfrm>
            <a:off x="7907522" y="4146201"/>
            <a:ext cx="3680610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  <a:defRPr/>
            </a:pPr>
            <a:r>
              <a:rPr lang="es-ES" sz="1600" dirty="0" err="1">
                <a:ea typeface="+mn-lt"/>
                <a:cs typeface="+mn-lt"/>
              </a:rPr>
              <a:t>Remaining</a:t>
            </a:r>
            <a:r>
              <a:rPr lang="es-ES" sz="1600" dirty="0">
                <a:ea typeface="+mn-lt"/>
                <a:cs typeface="+mn-lt"/>
              </a:rPr>
              <a:t> RNA </a:t>
            </a:r>
            <a:r>
              <a:rPr lang="es-ES" sz="1600" dirty="0" err="1">
                <a:ea typeface="+mn-lt"/>
                <a:cs typeface="+mn-lt"/>
              </a:rPr>
              <a:t>samples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were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tested</a:t>
            </a:r>
            <a:r>
              <a:rPr lang="es-ES" sz="1600" dirty="0">
                <a:ea typeface="+mn-lt"/>
                <a:cs typeface="+mn-lt"/>
              </a:rPr>
              <a:t> </a:t>
            </a:r>
            <a:r>
              <a:rPr lang="es-ES" sz="1600" dirty="0" err="1">
                <a:ea typeface="+mn-lt"/>
                <a:cs typeface="+mn-lt"/>
              </a:rPr>
              <a:t>with</a:t>
            </a:r>
            <a:r>
              <a:rPr lang="es-ES" sz="1600" dirty="0">
                <a:ea typeface="+mn-lt"/>
                <a:cs typeface="+mn-lt"/>
              </a:rPr>
              <a:t> SARS-</a:t>
            </a:r>
            <a:r>
              <a:rPr lang="es-ES" sz="1600" dirty="0" err="1">
                <a:ea typeface="+mn-lt"/>
                <a:cs typeface="+mn-lt"/>
              </a:rPr>
              <a:t>CoV</a:t>
            </a:r>
            <a:r>
              <a:rPr lang="es-ES" sz="1600" dirty="0">
                <a:ea typeface="+mn-lt"/>
                <a:cs typeface="+mn-lt"/>
              </a:rPr>
              <a:t>–</a:t>
            </a:r>
            <a:r>
              <a:rPr lang="es-ES" sz="1600" dirty="0" err="1">
                <a:ea typeface="+mn-lt"/>
                <a:cs typeface="+mn-lt"/>
              </a:rPr>
              <a:t>specific</a:t>
            </a:r>
            <a:r>
              <a:rPr lang="es-ES" sz="1600" dirty="0">
                <a:ea typeface="+mn-lt"/>
                <a:cs typeface="+mn-lt"/>
              </a:rPr>
              <a:t> RT-PCR (</a:t>
            </a:r>
            <a:r>
              <a:rPr lang="es-ES" sz="1600" dirty="0" err="1">
                <a:ea typeface="+mn-lt"/>
                <a:cs typeface="+mn-lt"/>
              </a:rPr>
              <a:t>two</a:t>
            </a:r>
            <a:r>
              <a:rPr lang="es-ES" sz="1600" dirty="0">
                <a:ea typeface="+mn-lt"/>
                <a:cs typeface="+mn-lt"/>
              </a:rPr>
              <a:t> rounds); </a:t>
            </a:r>
            <a:r>
              <a:rPr lang="es-ES" sz="1600" b="1" dirty="0" err="1">
                <a:ea typeface="+mn-lt"/>
                <a:cs typeface="+mn-lt"/>
              </a:rPr>
              <a:t>results</a:t>
            </a:r>
            <a:r>
              <a:rPr lang="es-ES" sz="1600" b="1" dirty="0">
                <a:ea typeface="+mn-lt"/>
                <a:cs typeface="+mn-lt"/>
              </a:rPr>
              <a:t> </a:t>
            </a:r>
            <a:r>
              <a:rPr lang="es-ES" sz="1600" b="1" dirty="0" err="1">
                <a:ea typeface="+mn-lt"/>
                <a:cs typeface="+mn-lt"/>
              </a:rPr>
              <a:t>indicated</a:t>
            </a:r>
            <a:r>
              <a:rPr lang="es-ES" sz="1600" b="1" dirty="0">
                <a:ea typeface="+mn-lt"/>
                <a:cs typeface="+mn-lt"/>
              </a:rPr>
              <a:t> a novel coronavirus</a:t>
            </a:r>
            <a:r>
              <a:rPr lang="es-ES" sz="1600" dirty="0">
                <a:ea typeface="+mn-lt"/>
                <a:cs typeface="+mn-lt"/>
              </a:rPr>
              <a:t>, </a:t>
            </a:r>
            <a:r>
              <a:rPr lang="es-ES" sz="1600" dirty="0" err="1">
                <a:ea typeface="+mn-lt"/>
                <a:cs typeface="+mn-lt"/>
              </a:rPr>
              <a:t>not</a:t>
            </a:r>
            <a:r>
              <a:rPr lang="es-ES" sz="1600" dirty="0">
                <a:ea typeface="+mn-lt"/>
                <a:cs typeface="+mn-lt"/>
              </a:rPr>
              <a:t> SARS-</a:t>
            </a:r>
            <a:r>
              <a:rPr lang="es-ES" sz="1600" dirty="0" err="1">
                <a:ea typeface="+mn-lt"/>
                <a:cs typeface="+mn-lt"/>
              </a:rPr>
              <a:t>CoV</a:t>
            </a:r>
            <a:endParaRPr lang="en-US" sz="1600" b="0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uadroTexto 21">
            <a:extLst>
              <a:ext uri="{FF2B5EF4-FFF2-40B4-BE49-F238E27FC236}">
                <a16:creationId xmlns:a16="http://schemas.microsoft.com/office/drawing/2014/main" id="{6AB72436-C8CE-6DFC-652B-62D7BDF6AC32}"/>
              </a:ext>
            </a:extLst>
          </p:cNvPr>
          <p:cNvSpPr txBox="1"/>
          <p:nvPr/>
        </p:nvSpPr>
        <p:spPr>
          <a:xfrm>
            <a:off x="391375" y="4146201"/>
            <a:ext cx="2910367" cy="1893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SzPct val="120000"/>
              <a:buFont typeface="Arial" panose="020B0604020202020204" pitchFamily="34" charset="0"/>
              <a:buChar char="•"/>
              <a:defRPr/>
            </a:pP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Collected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respiratory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and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blood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samples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;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conducted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blood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tests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,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biochemical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analysis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, and </a:t>
            </a:r>
            <a:r>
              <a:rPr lang="es-ES" sz="1600" dirty="0" err="1">
                <a:solidFill>
                  <a:srgbClr val="141828"/>
                </a:solidFill>
                <a:ea typeface="+mn-lt"/>
                <a:cs typeface="+mn-lt"/>
              </a:rPr>
              <a:t>chest</a:t>
            </a:r>
            <a:r>
              <a:rPr lang="es-ES" sz="1600" dirty="0">
                <a:solidFill>
                  <a:srgbClr val="141828"/>
                </a:solidFill>
                <a:ea typeface="+mn-lt"/>
                <a:cs typeface="+mn-lt"/>
              </a:rPr>
              <a:t> CT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tabLst/>
              <a:defRPr/>
            </a:pPr>
            <a:endParaRPr kumimoji="0" lang="es-ES" sz="1600" b="0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B373E2-24D8-86D5-6B1B-7C63301178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24" y="2395168"/>
            <a:ext cx="2358112" cy="1648049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53066B96-AAFD-AFD3-AA8F-8CC718A349C8}"/>
              </a:ext>
            </a:extLst>
          </p:cNvPr>
          <p:cNvSpPr/>
          <p:nvPr/>
        </p:nvSpPr>
        <p:spPr>
          <a:xfrm>
            <a:off x="7002428" y="3075804"/>
            <a:ext cx="746963" cy="548640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2">
            <a:extLst>
              <a:ext uri="{FF2B5EF4-FFF2-40B4-BE49-F238E27FC236}">
                <a16:creationId xmlns:a16="http://schemas.microsoft.com/office/drawing/2014/main" id="{EFF67FFC-14B4-670F-0F8B-8217D9375877}"/>
              </a:ext>
            </a:extLst>
          </p:cNvPr>
          <p:cNvSpPr txBox="1"/>
          <p:nvPr/>
        </p:nvSpPr>
        <p:spPr>
          <a:xfrm>
            <a:off x="504841" y="501522"/>
            <a:ext cx="5776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3600" b="1" i="0" u="none" strike="noStrike" kern="1200" cap="none" spc="0" normalizeH="0" baseline="0" noProof="0" dirty="0">
                <a:ln>
                  <a:noFill/>
                </a:ln>
                <a:solidFill>
                  <a:srgbClr val="141828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Clinical Study Workflow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9CC91E07-2208-2C0C-410E-F05AA09506F6}"/>
              </a:ext>
            </a:extLst>
          </p:cNvPr>
          <p:cNvSpPr/>
          <p:nvPr/>
        </p:nvSpPr>
        <p:spPr>
          <a:xfrm>
            <a:off x="3121992" y="3075804"/>
            <a:ext cx="746963" cy="548640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43C13-8982-3CF0-37E5-E602C063EDE1}"/>
              </a:ext>
            </a:extLst>
          </p:cNvPr>
          <p:cNvSpPr txBox="1"/>
          <p:nvPr/>
        </p:nvSpPr>
        <p:spPr>
          <a:xfrm>
            <a:off x="308427" y="1941286"/>
            <a:ext cx="3396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Step 1:  Sample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68FEB-6E78-2C2D-C411-C670DD44AA3C}"/>
              </a:ext>
            </a:extLst>
          </p:cNvPr>
          <p:cNvSpPr txBox="1"/>
          <p:nvPr/>
        </p:nvSpPr>
        <p:spPr>
          <a:xfrm>
            <a:off x="3737427" y="1941285"/>
            <a:ext cx="339634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Step 2:  Pathogen Screening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008AF8-1C05-0EC6-4E5E-F2C3159B06B6}"/>
              </a:ext>
            </a:extLst>
          </p:cNvPr>
          <p:cNvSpPr txBox="1"/>
          <p:nvPr/>
        </p:nvSpPr>
        <p:spPr>
          <a:xfrm>
            <a:off x="7746998" y="1941284"/>
            <a:ext cx="420369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Step 3:  </a:t>
            </a:r>
            <a:r>
              <a:rPr lang="en-US" b="1" dirty="0">
                <a:ea typeface="+mn-lt"/>
                <a:cs typeface="+mn-lt"/>
              </a:rPr>
              <a:t>SARS-CoV RT-PCR Analysis</a:t>
            </a:r>
            <a:endParaRPr lang="en-US" b="1" dirty="0">
              <a:cs typeface="Arial"/>
            </a:endParaRPr>
          </a:p>
        </p:txBody>
      </p:sp>
      <p:cxnSp>
        <p:nvCxnSpPr>
          <p:cNvPr id="5" name="Conector recto 13">
            <a:extLst>
              <a:ext uri="{FF2B5EF4-FFF2-40B4-BE49-F238E27FC236}">
                <a16:creationId xmlns:a16="http://schemas.microsoft.com/office/drawing/2014/main" id="{D92AF5B2-E2AF-C4E9-0F33-69A74B04E6F8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303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10000"/>
            <a:lumOff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05CEE79D-F5E6-9F4F-815E-B904486378A9}"/>
              </a:ext>
            </a:extLst>
          </p:cNvPr>
          <p:cNvSpPr txBox="1"/>
          <p:nvPr/>
        </p:nvSpPr>
        <p:spPr>
          <a:xfrm>
            <a:off x="498945" y="538391"/>
            <a:ext cx="80443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3600" b="1" dirty="0">
                <a:solidFill>
                  <a:srgbClr val="141828"/>
                </a:solidFill>
                <a:latin typeface="+mj-lt"/>
              </a:rPr>
              <a:t>Workflow for mNGS </a:t>
            </a:r>
            <a:endParaRPr kumimoji="0" lang="es-ES" sz="3600" b="1" i="0" u="none" strike="noStrike" kern="1200" cap="none" spc="0" normalizeH="0" baseline="0" noProof="0" dirty="0">
              <a:ln>
                <a:noFill/>
              </a:ln>
              <a:solidFill>
                <a:srgbClr val="141828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6656892E-1D94-4C41-B744-03AA695DA746}"/>
              </a:ext>
            </a:extLst>
          </p:cNvPr>
          <p:cNvCxnSpPr>
            <a:cxnSpLocks/>
          </p:cNvCxnSpPr>
          <p:nvPr/>
        </p:nvCxnSpPr>
        <p:spPr>
          <a:xfrm flipH="1">
            <a:off x="126815" y="1325448"/>
            <a:ext cx="11787084" cy="0"/>
          </a:xfrm>
          <a:prstGeom prst="line">
            <a:avLst/>
          </a:prstGeom>
          <a:ln w="22225">
            <a:solidFill>
              <a:schemeClr val="accent3">
                <a:alpha val="98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50EF8B3-49DA-4D49-8285-CD612F955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7004" y="1680119"/>
            <a:ext cx="9797992" cy="47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889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Personalizados 8">
      <a:dk1>
        <a:srgbClr val="141828"/>
      </a:dk1>
      <a:lt1>
        <a:srgbClr val="FFFFFF"/>
      </a:lt1>
      <a:dk2>
        <a:srgbClr val="44546A"/>
      </a:dk2>
      <a:lt2>
        <a:srgbClr val="E7E6E6"/>
      </a:lt2>
      <a:accent1>
        <a:srgbClr val="8DECD6"/>
      </a:accent1>
      <a:accent2>
        <a:srgbClr val="4745CE"/>
      </a:accent2>
      <a:accent3>
        <a:srgbClr val="C62B3F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1288</Words>
  <Application>Microsoft Office PowerPoint</Application>
  <PresentationFormat>Widescreen</PresentationFormat>
  <Paragraphs>229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AdvOT1ef757c0</vt:lpstr>
      <vt:lpstr>AdvOT1ef757c0+fb</vt:lpstr>
      <vt:lpstr>Aptos</vt:lpstr>
      <vt:lpstr>Arial</vt:lpstr>
      <vt:lpstr>Arial,Sans-Serif</vt:lpstr>
      <vt:lpstr>Google Sans</vt:lpstr>
      <vt:lpstr>Wingdings</vt:lpstr>
      <vt:lpstr>Office Theme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Chiang, Lillian G [ENVSC]</dc:creator>
  <cp:lastModifiedBy>Parvin, Shirin [E CPE]</cp:lastModifiedBy>
  <cp:revision>117</cp:revision>
  <dcterms:created xsi:type="dcterms:W3CDTF">2025-04-26T17:50:15Z</dcterms:created>
  <dcterms:modified xsi:type="dcterms:W3CDTF">2025-05-07T18:49:55Z</dcterms:modified>
</cp:coreProperties>
</file>